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1"/>
  </p:sldMasterIdLst>
  <p:sldIdLst>
    <p:sldId id="256" r:id="rId2"/>
    <p:sldId id="259" r:id="rId3"/>
    <p:sldId id="260" r:id="rId4"/>
    <p:sldId id="261" r:id="rId5"/>
    <p:sldId id="262" r:id="rId6"/>
    <p:sldId id="263" r:id="rId7"/>
    <p:sldId id="265" r:id="rId8"/>
    <p:sldId id="266" r:id="rId9"/>
    <p:sldId id="267" r:id="rId10"/>
    <p:sldId id="268" r:id="rId11"/>
    <p:sldId id="269" r:id="rId12"/>
    <p:sldId id="270" r:id="rId13"/>
    <p:sldId id="272" r:id="rId14"/>
    <p:sldId id="273" r:id="rId15"/>
    <p:sldId id="274" r:id="rId16"/>
    <p:sldId id="275" r:id="rId17"/>
    <p:sldId id="277" r:id="rId18"/>
    <p:sldId id="280" r:id="rId19"/>
    <p:sldId id="281" r:id="rId20"/>
    <p:sldId id="283" r:id="rId21"/>
    <p:sldId id="284"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4B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41438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7983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52792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4491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06877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5007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03613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18452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857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25163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02497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7441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6/20/2019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6494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46940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2911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57766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6/20/2019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645560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6/20/2019</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42724565"/>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75" r:id="rId6"/>
    <p:sldLayoutId id="2147483676" r:id="rId7"/>
    <p:sldLayoutId id="2147483677" r:id="rId8"/>
    <p:sldLayoutId id="2147483678" r:id="rId9"/>
    <p:sldLayoutId id="2147483679" r:id="rId10"/>
    <p:sldLayoutId id="2147483686" r:id="rId11"/>
    <p:sldLayoutId id="2147483680" r:id="rId12"/>
    <p:sldLayoutId id="2147483681" r:id="rId13"/>
    <p:sldLayoutId id="2147483682" r:id="rId14"/>
    <p:sldLayoutId id="2147483683" r:id="rId15"/>
    <p:sldLayoutId id="2147483684" r:id="rId16"/>
    <p:sldLayoutId id="2147483685"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6.xm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www.lejos.org/ev3.php" TargetMode="Externa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fat32-format.en.softonic.com/"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oracle.com/technetwork/java/embedded/downloads/java-embedded-java-se-download-359230.html#javase7update" TargetMode="Externa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hyperlink" Target="http://www.mirrorservice.org/sites/downloads.sourceforge.net/l/le/lejos/lejos-EV3/0.9.0-beta/"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hyperlink" Target="http://lejos.sourceforge.net/tools/eclipse/plugin/ev3" TargetMode="Externa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a:extLst>
              <a:ext uri="{FF2B5EF4-FFF2-40B4-BE49-F238E27FC236}">
                <a16:creationId xmlns:a16="http://schemas.microsoft.com/office/drawing/2014/main" id="{93A0A06E-1093-42F0-B6D3-DD81B87AB99C}"/>
              </a:ext>
            </a:extLst>
          </p:cNvPr>
          <p:cNvPicPr>
            <a:picLocks noChangeAspect="1"/>
          </p:cNvPicPr>
          <p:nvPr/>
        </p:nvPicPr>
        <p:blipFill rotWithShape="1">
          <a:blip r:embed="rId2"/>
          <a:srcRect t="15730"/>
          <a:stretch/>
        </p:blipFill>
        <p:spPr>
          <a:xfrm>
            <a:off x="20" y="10"/>
            <a:ext cx="12191981" cy="6857990"/>
          </a:xfrm>
          <a:prstGeom prst="rect">
            <a:avLst/>
          </a:prstGeom>
        </p:spPr>
      </p:pic>
      <p:sp useBgFill="1">
        <p:nvSpPr>
          <p:cNvPr id="17"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3198107F-18DB-4E39-BC72-A6D33E4575E6}"/>
              </a:ext>
            </a:extLst>
          </p:cNvPr>
          <p:cNvSpPr>
            <a:spLocks noGrp="1"/>
          </p:cNvSpPr>
          <p:nvPr>
            <p:ph type="ctrTitle"/>
          </p:nvPr>
        </p:nvSpPr>
        <p:spPr>
          <a:xfrm>
            <a:off x="804336" y="1623412"/>
            <a:ext cx="3503122" cy="2287229"/>
          </a:xfrm>
        </p:spPr>
        <p:txBody>
          <a:bodyPr>
            <a:normAutofit/>
          </a:bodyPr>
          <a:lstStyle/>
          <a:p>
            <a:pPr algn="l"/>
            <a:r>
              <a:rPr lang="en-AU" sz="4400" dirty="0"/>
              <a:t>ROBOTICS</a:t>
            </a:r>
          </a:p>
        </p:txBody>
      </p:sp>
      <p:sp>
        <p:nvSpPr>
          <p:cNvPr id="3" name="Subtitle 2">
            <a:extLst>
              <a:ext uri="{FF2B5EF4-FFF2-40B4-BE49-F238E27FC236}">
                <a16:creationId xmlns:a16="http://schemas.microsoft.com/office/drawing/2014/main" id="{5A3036C6-2C0B-4D60-8D8C-8EA2215B9A57}"/>
              </a:ext>
            </a:extLst>
          </p:cNvPr>
          <p:cNvSpPr>
            <a:spLocks noGrp="1"/>
          </p:cNvSpPr>
          <p:nvPr>
            <p:ph type="subTitle" idx="1"/>
          </p:nvPr>
        </p:nvSpPr>
        <p:spPr>
          <a:xfrm>
            <a:off x="804335" y="4009771"/>
            <a:ext cx="3503122" cy="1244361"/>
          </a:xfrm>
        </p:spPr>
        <p:txBody>
          <a:bodyPr>
            <a:normAutofit/>
          </a:bodyPr>
          <a:lstStyle/>
          <a:p>
            <a:pPr algn="l"/>
            <a:r>
              <a:rPr lang="en-AU" sz="1800" dirty="0"/>
              <a:t>EV3 MINDSTORMS</a:t>
            </a:r>
          </a:p>
        </p:txBody>
      </p:sp>
    </p:spTree>
    <p:extLst>
      <p:ext uri="{BB962C8B-B14F-4D97-AF65-F5344CB8AC3E}">
        <p14:creationId xmlns:p14="http://schemas.microsoft.com/office/powerpoint/2010/main" val="1747082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F87CAB-D04A-4EB0-9321-7A33CAE3E526}"/>
              </a:ext>
            </a:extLst>
          </p:cNvPr>
          <p:cNvSpPr/>
          <p:nvPr/>
        </p:nvSpPr>
        <p:spPr>
          <a:xfrm>
            <a:off x="3048000" y="2375827"/>
            <a:ext cx="6096000" cy="1659557"/>
          </a:xfrm>
          <a:prstGeom prst="rect">
            <a:avLst/>
          </a:prstGeom>
        </p:spPr>
        <p:txBody>
          <a:bodyPr>
            <a:spAutoFit/>
          </a:bodyPr>
          <a:lstStyle/>
          <a:p>
            <a:pPr>
              <a:lnSpc>
                <a:spcPct val="115000"/>
              </a:lnSpc>
              <a:spcAft>
                <a:spcPts val="1000"/>
              </a:spcAft>
            </a:pPr>
            <a:r>
              <a:rPr lang="en-AU" b="1" kern="150" dirty="0">
                <a:latin typeface="Times New Roman" panose="02020603050405020304" pitchFamily="18" charset="0"/>
                <a:ea typeface="SimSun" panose="02010600030101010101" pitchFamily="2" charset="-122"/>
                <a:cs typeface="Mangal" panose="02040503050203030202" pitchFamily="18" charset="0"/>
              </a:rPr>
              <a:t>(e) Gyro sensor</a:t>
            </a:r>
            <a:r>
              <a:rPr lang="en-AU" kern="150" dirty="0">
                <a:latin typeface="Times New Roman" panose="02020603050405020304" pitchFamily="18" charset="0"/>
                <a:ea typeface="SimSun" panose="02010600030101010101" pitchFamily="2" charset="-122"/>
                <a:cs typeface="Mangal" panose="02040503050203030202" pitchFamily="18" charset="0"/>
              </a:rPr>
              <a:t>- EV3 Gyro Sensor measures the robot’s rotational motion and changes in its orientation. Students can measure angles, create balancing robots and explore the technology that powers a variety of real-world tools like Seaway.</a:t>
            </a: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p:txBody>
      </p:sp>
      <p:pic>
        <p:nvPicPr>
          <p:cNvPr id="4" name="Picture 3" descr="A close up of a box&#10;&#10;Description automatically generated">
            <a:extLst>
              <a:ext uri="{FF2B5EF4-FFF2-40B4-BE49-F238E27FC236}">
                <a16:creationId xmlns:a16="http://schemas.microsoft.com/office/drawing/2014/main" id="{0DBE2AF3-ECB9-4219-8ECF-2ACF84789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422" y="1642813"/>
            <a:ext cx="2461847" cy="3572374"/>
          </a:xfrm>
          <a:prstGeom prst="rect">
            <a:avLst/>
          </a:prstGeom>
        </p:spPr>
      </p:pic>
    </p:spTree>
    <p:extLst>
      <p:ext uri="{BB962C8B-B14F-4D97-AF65-F5344CB8AC3E}">
        <p14:creationId xmlns:p14="http://schemas.microsoft.com/office/powerpoint/2010/main" val="843540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C7D817-C3ED-4A11-8A09-C46B57EA4DFE}"/>
              </a:ext>
            </a:extLst>
          </p:cNvPr>
          <p:cNvSpPr/>
          <p:nvPr/>
        </p:nvSpPr>
        <p:spPr>
          <a:xfrm>
            <a:off x="3048000" y="2917771"/>
            <a:ext cx="6096000" cy="1787797"/>
          </a:xfrm>
          <a:prstGeom prst="rect">
            <a:avLst/>
          </a:prstGeom>
        </p:spPr>
        <p:txBody>
          <a:bodyPr>
            <a:spAutoFit/>
          </a:bodyPr>
          <a:lstStyle/>
          <a:p>
            <a:pPr lvl="0">
              <a:lnSpc>
                <a:spcPct val="115000"/>
              </a:lnSpc>
              <a:spcAft>
                <a:spcPts val="1000"/>
              </a:spcAft>
            </a:pPr>
            <a:endParaRPr lang="en-AU" b="1" kern="150" dirty="0">
              <a:latin typeface="Times New Roman" panose="02020603050405020304" pitchFamily="18" charset="0"/>
              <a:ea typeface="SimSun" panose="02010600030101010101" pitchFamily="2" charset="-122"/>
              <a:cs typeface="Mangal" panose="02040503050203030202" pitchFamily="18" charset="0"/>
            </a:endParaRPr>
          </a:p>
          <a:p>
            <a:pPr lvl="0">
              <a:lnSpc>
                <a:spcPct val="115000"/>
              </a:lnSpc>
              <a:spcAft>
                <a:spcPts val="1000"/>
              </a:spcAft>
            </a:pPr>
            <a:r>
              <a:rPr lang="en-AU" b="1" kern="150" dirty="0">
                <a:latin typeface="Times New Roman" panose="02020603050405020304" pitchFamily="18" charset="0"/>
                <a:ea typeface="SimSun" panose="02010600030101010101" pitchFamily="2" charset="-122"/>
                <a:cs typeface="Mangal" panose="02040503050203030202" pitchFamily="18" charset="0"/>
              </a:rPr>
              <a:t>(f) EV3 Bricks</a:t>
            </a:r>
            <a:r>
              <a:rPr lang="en-AU" kern="150" dirty="0">
                <a:latin typeface="Times New Roman" panose="02020603050405020304" pitchFamily="18" charset="0"/>
                <a:ea typeface="SimSun" panose="02010600030101010101" pitchFamily="2" charset="-122"/>
                <a:cs typeface="Mangal" panose="02040503050203030202" pitchFamily="18" charset="0"/>
              </a:rPr>
              <a:t>- This programmable, intelligent brick serves as the heart and brain of  Mindstorms EV3 robots. ***</a:t>
            </a:r>
            <a:r>
              <a:rPr lang="en-AU" kern="150" dirty="0">
                <a:solidFill>
                  <a:srgbClr val="3B3B3B"/>
                </a:solidFill>
                <a:latin typeface="Times New Roman" panose="02020603050405020304" pitchFamily="18" charset="0"/>
                <a:ea typeface="SimSun" panose="02010600030101010101" pitchFamily="2" charset="-122"/>
                <a:cs typeface="Mangal" panose="02040503050203030202" pitchFamily="18" charset="0"/>
              </a:rPr>
              <a:t>This programmable, intelligent brick serves as the heart and brain of LEGO MINDSTORMS Education EV3 robots.</a:t>
            </a: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p:txBody>
      </p:sp>
      <p:pic>
        <p:nvPicPr>
          <p:cNvPr id="4" name="Picture 3" descr="A picture containing LEGO, toy&#10;&#10;Description automatically generated">
            <a:extLst>
              <a:ext uri="{FF2B5EF4-FFF2-40B4-BE49-F238E27FC236}">
                <a16:creationId xmlns:a16="http://schemas.microsoft.com/office/drawing/2014/main" id="{B95F1071-2FFD-435B-90C4-B438A0E1BE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492" y="541603"/>
            <a:ext cx="4783015" cy="2649645"/>
          </a:xfrm>
          <a:prstGeom prst="rect">
            <a:avLst/>
          </a:prstGeom>
        </p:spPr>
      </p:pic>
    </p:spTree>
    <p:extLst>
      <p:ext uri="{BB962C8B-B14F-4D97-AF65-F5344CB8AC3E}">
        <p14:creationId xmlns:p14="http://schemas.microsoft.com/office/powerpoint/2010/main" val="380151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indoor, ground&#10;&#10;Description automatically generated">
            <a:extLst>
              <a:ext uri="{FF2B5EF4-FFF2-40B4-BE49-F238E27FC236}">
                <a16:creationId xmlns:a16="http://schemas.microsoft.com/office/drawing/2014/main" id="{88504602-725F-42BC-A1E9-85DDA5D37445}"/>
              </a:ext>
            </a:extLst>
          </p:cNvPr>
          <p:cNvPicPr>
            <a:picLocks noChangeAspect="1"/>
          </p:cNvPicPr>
          <p:nvPr/>
        </p:nvPicPr>
        <p:blipFill rotWithShape="1">
          <a:blip r:embed="rId2">
            <a:extLst>
              <a:ext uri="{28A0092B-C50C-407E-A947-70E740481C1C}">
                <a14:useLocalDpi xmlns:a14="http://schemas.microsoft.com/office/drawing/2010/main" val="0"/>
              </a:ext>
            </a:extLst>
          </a:blip>
          <a:srcRect r="36677" b="-1"/>
          <a:stretch/>
        </p:blipFill>
        <p:spPr>
          <a:xfrm rot="5400000">
            <a:off x="-383473" y="383241"/>
            <a:ext cx="6862713" cy="6096230"/>
          </a:xfrm>
          <a:prstGeom prst="rect">
            <a:avLst/>
          </a:prstGeom>
        </p:spPr>
      </p:pic>
      <p:pic>
        <p:nvPicPr>
          <p:cNvPr id="16" name="Picture 15" descr="A person standing in front of a computer&#10;&#10;Description automatically generated">
            <a:extLst>
              <a:ext uri="{FF2B5EF4-FFF2-40B4-BE49-F238E27FC236}">
                <a16:creationId xmlns:a16="http://schemas.microsoft.com/office/drawing/2014/main" id="{9BCEC3B8-C036-4034-8488-B021EC4B6CBE}"/>
              </a:ext>
            </a:extLst>
          </p:cNvPr>
          <p:cNvPicPr>
            <a:picLocks noChangeAspect="1"/>
          </p:cNvPicPr>
          <p:nvPr/>
        </p:nvPicPr>
        <p:blipFill rotWithShape="1">
          <a:blip r:embed="rId3">
            <a:extLst>
              <a:ext uri="{28A0092B-C50C-407E-A947-70E740481C1C}">
                <a14:useLocalDpi xmlns:a14="http://schemas.microsoft.com/office/drawing/2010/main" val="0"/>
              </a:ext>
            </a:extLst>
          </a:blip>
          <a:srcRect l="6635" r="26688"/>
          <a:stretch/>
        </p:blipFill>
        <p:spPr>
          <a:xfrm>
            <a:off x="6096411" y="1467"/>
            <a:ext cx="6095586" cy="6856533"/>
          </a:xfrm>
          <a:prstGeom prst="rect">
            <a:avLst/>
          </a:prstGeom>
        </p:spPr>
      </p:pic>
      <p:sp>
        <p:nvSpPr>
          <p:cNvPr id="38" name="Rectangle: Rounded Corners 37">
            <a:extLst>
              <a:ext uri="{FF2B5EF4-FFF2-40B4-BE49-F238E27FC236}">
                <a16:creationId xmlns:a16="http://schemas.microsoft.com/office/drawing/2014/main" id="{11DD454E-060A-4347-B22F-E1DF4219B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2688" y="1262063"/>
            <a:ext cx="7286625" cy="4333875"/>
          </a:xfrm>
          <a:prstGeom prst="roundRect">
            <a:avLst>
              <a:gd name="adj" fmla="val 0"/>
            </a:avLst>
          </a:prstGeom>
          <a:ln w="0">
            <a:noFill/>
            <a:prstDash val="solid"/>
            <a:round/>
            <a:headEnd/>
            <a:tailEnd/>
          </a:ln>
        </p:spPr>
        <p:style>
          <a:lnRef idx="0">
            <a:scrgbClr r="0" g="0" b="0"/>
          </a:lnRef>
          <a:fillRef idx="1003">
            <a:schemeClr val="dk2"/>
          </a:fillRef>
          <a:effectRef idx="0">
            <a:scrgbClr r="0" g="0" b="0"/>
          </a:effectRef>
          <a:fontRef idx="major"/>
        </p:style>
        <p:txBody>
          <a:bodyPr/>
          <a:lstStyle/>
          <a:p>
            <a:endParaRPr lang="en-US">
              <a:solidFill>
                <a:schemeClr val="tx1"/>
              </a:solidFill>
            </a:endParaRPr>
          </a:p>
        </p:txBody>
      </p:sp>
      <p:pic>
        <p:nvPicPr>
          <p:cNvPr id="20" name="Picture 19" descr="A screen shot of a computer&#10;&#10;Description automatically generated">
            <a:extLst>
              <a:ext uri="{FF2B5EF4-FFF2-40B4-BE49-F238E27FC236}">
                <a16:creationId xmlns:a16="http://schemas.microsoft.com/office/drawing/2014/main" id="{D113B055-7B2F-4891-A52E-5115C593E049}"/>
              </a:ext>
            </a:extLst>
          </p:cNvPr>
          <p:cNvPicPr>
            <a:picLocks noChangeAspect="1"/>
          </p:cNvPicPr>
          <p:nvPr/>
        </p:nvPicPr>
        <p:blipFill rotWithShape="1">
          <a:blip r:embed="rId4">
            <a:extLst>
              <a:ext uri="{28A0092B-C50C-407E-A947-70E740481C1C}">
                <a14:useLocalDpi xmlns:a14="http://schemas.microsoft.com/office/drawing/2010/main" val="0"/>
              </a:ext>
            </a:extLst>
          </a:blip>
          <a:srcRect l="4097" r="21787" b="1"/>
          <a:stretch/>
        </p:blipFill>
        <p:spPr>
          <a:xfrm>
            <a:off x="6954548" y="1426464"/>
            <a:ext cx="2614486" cy="1984248"/>
          </a:xfrm>
          <a:prstGeom prst="rect">
            <a:avLst/>
          </a:prstGeom>
        </p:spPr>
      </p:pic>
      <p:pic>
        <p:nvPicPr>
          <p:cNvPr id="18" name="Picture 17" descr="A picture containing computer, desk, indoor, electronics&#10;&#10;Description automatically generated">
            <a:extLst>
              <a:ext uri="{FF2B5EF4-FFF2-40B4-BE49-F238E27FC236}">
                <a16:creationId xmlns:a16="http://schemas.microsoft.com/office/drawing/2014/main" id="{1866A3DB-5196-4600-A8F9-7D934C068CCC}"/>
              </a:ext>
            </a:extLst>
          </p:cNvPr>
          <p:cNvPicPr>
            <a:picLocks noChangeAspect="1"/>
          </p:cNvPicPr>
          <p:nvPr/>
        </p:nvPicPr>
        <p:blipFill rotWithShape="1">
          <a:blip r:embed="rId5">
            <a:extLst>
              <a:ext uri="{28A0092B-C50C-407E-A947-70E740481C1C}">
                <a14:useLocalDpi xmlns:a14="http://schemas.microsoft.com/office/drawing/2010/main" val="0"/>
              </a:ext>
            </a:extLst>
          </a:blip>
          <a:srcRect l="18727" r="7832" b="-2"/>
          <a:stretch/>
        </p:blipFill>
        <p:spPr>
          <a:xfrm>
            <a:off x="6954549" y="3438144"/>
            <a:ext cx="2614486" cy="2002536"/>
          </a:xfrm>
          <a:prstGeom prst="rect">
            <a:avLst/>
          </a:prstGeom>
        </p:spPr>
      </p:pic>
      <p:sp>
        <p:nvSpPr>
          <p:cNvPr id="40" name="Rectangle: Rounded Corners 39">
            <a:extLst>
              <a:ext uri="{FF2B5EF4-FFF2-40B4-BE49-F238E27FC236}">
                <a16:creationId xmlns:a16="http://schemas.microsoft.com/office/drawing/2014/main" id="{E88D3B42-F511-4709-A4F6-A7AEF1119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16708" y="1426464"/>
            <a:ext cx="6958584" cy="4005072"/>
          </a:xfrm>
          <a:prstGeom prst="roundRect">
            <a:avLst>
              <a:gd name="adj" fmla="val 0"/>
            </a:avLst>
          </a:prstGeom>
          <a:noFill/>
          <a:ln w="19050">
            <a:solidFill>
              <a:schemeClr val="tx1">
                <a:lumMod val="85000"/>
              </a:schemeClr>
            </a:solidFill>
            <a:prstDash val="solid"/>
            <a:round/>
            <a:headEnd/>
            <a:tailEnd/>
          </a:ln>
        </p:spPr>
        <p:txBody>
          <a:bodyPr/>
          <a:lstStyle/>
          <a:p>
            <a:endParaRPr lang="en-US">
              <a:solidFill>
                <a:schemeClr val="tx1"/>
              </a:solidFill>
            </a:endParaRPr>
          </a:p>
        </p:txBody>
      </p:sp>
      <p:sp>
        <p:nvSpPr>
          <p:cNvPr id="2" name="Title 1">
            <a:extLst>
              <a:ext uri="{FF2B5EF4-FFF2-40B4-BE49-F238E27FC236}">
                <a16:creationId xmlns:a16="http://schemas.microsoft.com/office/drawing/2014/main" id="{992DDFD0-8D71-43CA-8001-8B6FEC88BCF6}"/>
              </a:ext>
            </a:extLst>
          </p:cNvPr>
          <p:cNvSpPr>
            <a:spLocks noGrp="1"/>
          </p:cNvSpPr>
          <p:nvPr>
            <p:ph type="title"/>
          </p:nvPr>
        </p:nvSpPr>
        <p:spPr>
          <a:xfrm>
            <a:off x="2933189" y="1778558"/>
            <a:ext cx="3717704" cy="2059912"/>
          </a:xfrm>
        </p:spPr>
        <p:txBody>
          <a:bodyPr vert="horz" lIns="91440" tIns="45720" rIns="91440" bIns="45720" rtlCol="0" anchor="b">
            <a:normAutofit/>
          </a:bodyPr>
          <a:lstStyle/>
          <a:p>
            <a:pPr>
              <a:lnSpc>
                <a:spcPct val="90000"/>
              </a:lnSpc>
            </a:pPr>
            <a:r>
              <a:rPr lang="en-US" sz="2600">
                <a:solidFill>
                  <a:srgbClr val="E3E3E3"/>
                </a:solidFill>
              </a:rPr>
              <a:t> </a:t>
            </a:r>
            <a:br>
              <a:rPr lang="en-US" sz="2600">
                <a:solidFill>
                  <a:srgbClr val="E3E3E3"/>
                </a:solidFill>
              </a:rPr>
            </a:br>
            <a:r>
              <a:rPr lang="en-US" sz="2600">
                <a:solidFill>
                  <a:srgbClr val="E3E3E3"/>
                </a:solidFill>
              </a:rPr>
              <a:t>5. Some real world EV3 robot made in IT Lab</a:t>
            </a:r>
            <a:br>
              <a:rPr lang="en-US" sz="2600">
                <a:solidFill>
                  <a:srgbClr val="E3E3E3"/>
                </a:solidFill>
              </a:rPr>
            </a:br>
            <a:endParaRPr lang="en-US" sz="2600">
              <a:solidFill>
                <a:srgbClr val="E3E3E3"/>
              </a:solidFill>
            </a:endParaRPr>
          </a:p>
        </p:txBody>
      </p:sp>
    </p:spTree>
    <p:extLst>
      <p:ext uri="{BB962C8B-B14F-4D97-AF65-F5344CB8AC3E}">
        <p14:creationId xmlns:p14="http://schemas.microsoft.com/office/powerpoint/2010/main" val="1749034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2" name="Rectangle 1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772DE-AA52-484A-ABE1-7080520C5088}"/>
              </a:ext>
            </a:extLst>
          </p:cNvPr>
          <p:cNvSpPr>
            <a:spLocks noGrp="1"/>
          </p:cNvSpPr>
          <p:nvPr>
            <p:ph type="title"/>
          </p:nvPr>
        </p:nvSpPr>
        <p:spPr>
          <a:xfrm>
            <a:off x="834013" y="1115568"/>
            <a:ext cx="3487616" cy="4626864"/>
          </a:xfrm>
        </p:spPr>
        <p:txBody>
          <a:bodyPr>
            <a:normAutofit/>
          </a:bodyPr>
          <a:lstStyle/>
          <a:p>
            <a:pPr algn="l"/>
            <a:r>
              <a:rPr lang="en-AU" sz="3600">
                <a:effectLst/>
              </a:rPr>
              <a:t>6. Build your own EV3 robot</a:t>
            </a:r>
            <a:br>
              <a:rPr lang="en-AU" sz="3600">
                <a:effectLst/>
              </a:rPr>
            </a:br>
            <a:endParaRPr lang="en-AU" sz="3600"/>
          </a:p>
        </p:txBody>
      </p:sp>
      <p:cxnSp>
        <p:nvCxnSpPr>
          <p:cNvPr id="23" name="Straight Connector 1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89D78AB-75F8-41F2-8865-D080984F6E05}"/>
              </a:ext>
            </a:extLst>
          </p:cNvPr>
          <p:cNvSpPr>
            <a:spLocks noGrp="1"/>
          </p:cNvSpPr>
          <p:nvPr>
            <p:ph idx="1"/>
          </p:nvPr>
        </p:nvSpPr>
        <p:spPr>
          <a:xfrm>
            <a:off x="5105398" y="1115568"/>
            <a:ext cx="6245352" cy="4626864"/>
          </a:xfrm>
        </p:spPr>
        <p:txBody>
          <a:bodyPr anchor="ctr">
            <a:normAutofit/>
          </a:bodyPr>
          <a:lstStyle/>
          <a:p>
            <a:r>
              <a:rPr lang="en-AU">
                <a:effectLst/>
              </a:rPr>
              <a:t>Lego Mindstorms offers a vast number of EV3 robot that comes with extension pack and that help you to build your own choice of robot. You can chose and design a serial  number of robot from transformer to wall-e, from snake to war tank. They all come with user manual and design guide. Once the robot is done we can go on Lego site and download EV3 Software for (PC/MAC) and start with our building block for EV3 robot.</a:t>
            </a:r>
          </a:p>
          <a:p>
            <a:pPr marL="36900" indent="0">
              <a:buNone/>
            </a:pPr>
            <a:endParaRPr lang="en-AU" dirty="0"/>
          </a:p>
        </p:txBody>
      </p:sp>
    </p:spTree>
    <p:extLst>
      <p:ext uri="{BB962C8B-B14F-4D97-AF65-F5344CB8AC3E}">
        <p14:creationId xmlns:p14="http://schemas.microsoft.com/office/powerpoint/2010/main" val="3983272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727142D-B34F-44AC-B950-6EDAB52C81A5}"/>
              </a:ext>
            </a:extLst>
          </p:cNvPr>
          <p:cNvSpPr>
            <a:spLocks noChangeArrowheads="1"/>
          </p:cNvSpPr>
          <p:nvPr/>
        </p:nvSpPr>
        <p:spPr bwMode="auto">
          <a:xfrm>
            <a:off x="495300" y="-1356447"/>
            <a:ext cx="1141095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zh-CN" sz="20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AU" altLang="zh-CN" sz="2000" dirty="0">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zh-CN" sz="20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AU" altLang="zh-CN" sz="2000" dirty="0">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zh-CN" sz="20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AU" altLang="zh-CN" sz="2000" dirty="0">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zh-CN" sz="20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AU" altLang="zh-CN" sz="2000" dirty="0">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AU" altLang="zh-CN" sz="2000" b="0" i="0" u="none" strike="noStrike" cap="none" normalizeH="0" baseline="0" dirty="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Download site- http://www.lego.com/en-us/mindstorms/downloads/download-software</a:t>
            </a:r>
            <a:endParaRPr kumimoji="0" lang="en-AU" altLang="zh-CN" sz="2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altLang="zh-CN" sz="2000" b="0" i="0" u="none" strike="noStrike" cap="none" normalizeH="0" baseline="0" dirty="0">
              <a:ln>
                <a:noFill/>
              </a:ln>
              <a:solidFill>
                <a:schemeClr val="tx1"/>
              </a:solidFill>
              <a:effectLst/>
              <a:latin typeface="Arial" panose="020B0604020202020204" pitchFamily="34" charset="0"/>
            </a:endParaRPr>
          </a:p>
        </p:txBody>
      </p:sp>
      <p:pic>
        <p:nvPicPr>
          <p:cNvPr id="2049" name="Picture 8">
            <a:extLst>
              <a:ext uri="{FF2B5EF4-FFF2-40B4-BE49-F238E27FC236}">
                <a16:creationId xmlns:a16="http://schemas.microsoft.com/office/drawing/2014/main" id="{7243DE22-B217-4CBE-8F81-570AC98AC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487" y="2004152"/>
            <a:ext cx="5661025" cy="41489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F7FD04A-41B6-4BEE-A412-E2CC3BD7B2C7}"/>
              </a:ext>
            </a:extLst>
          </p:cNvPr>
          <p:cNvSpPr>
            <a:spLocks noChangeArrowheads="1"/>
          </p:cNvSpPr>
          <p:nvPr/>
        </p:nvSpPr>
        <p:spPr bwMode="auto">
          <a:xfrm>
            <a:off x="0" y="457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br>
              <a:rPr kumimoji="0" lang="en-AU" altLang="zh-CN" sz="1200" b="0" i="0" u="none" strike="noStrike" cap="none" normalizeH="0" baseline="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br>
            <a:endParaRPr kumimoji="0" lang="en-AU"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3381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2344-A2AA-4030-8A2D-995A9D70D162}"/>
              </a:ext>
            </a:extLst>
          </p:cNvPr>
          <p:cNvSpPr>
            <a:spLocks noGrp="1"/>
          </p:cNvSpPr>
          <p:nvPr>
            <p:ph type="title"/>
          </p:nvPr>
        </p:nvSpPr>
        <p:spPr/>
        <p:txBody>
          <a:bodyPr>
            <a:normAutofit fontScale="90000"/>
          </a:bodyPr>
          <a:lstStyle/>
          <a:p>
            <a:r>
              <a:rPr lang="en-AU" dirty="0">
                <a:effectLst/>
              </a:rPr>
              <a:t>7. Program with another language.</a:t>
            </a:r>
            <a:br>
              <a:rPr lang="en-AU" dirty="0">
                <a:effectLst/>
              </a:rPr>
            </a:br>
            <a:endParaRPr lang="en-AU" dirty="0"/>
          </a:p>
        </p:txBody>
      </p:sp>
      <p:sp>
        <p:nvSpPr>
          <p:cNvPr id="3" name="Content Placeholder 2">
            <a:extLst>
              <a:ext uri="{FF2B5EF4-FFF2-40B4-BE49-F238E27FC236}">
                <a16:creationId xmlns:a16="http://schemas.microsoft.com/office/drawing/2014/main" id="{EA0E149F-1CC8-40B7-952B-3BC41AE69513}"/>
              </a:ext>
            </a:extLst>
          </p:cNvPr>
          <p:cNvSpPr>
            <a:spLocks noGrp="1"/>
          </p:cNvSpPr>
          <p:nvPr>
            <p:ph idx="1"/>
          </p:nvPr>
        </p:nvSpPr>
        <p:spPr/>
        <p:txBody>
          <a:bodyPr/>
          <a:lstStyle/>
          <a:p>
            <a:pPr marL="36900" indent="0">
              <a:buNone/>
            </a:pPr>
            <a:r>
              <a:rPr lang="en-AU" dirty="0">
                <a:effectLst/>
              </a:rPr>
              <a:t>In this chapter we are going to discuss about some more interesting and deep things than we can do with our robot. Program your robot with another language. In this chapter we will know how to setup and give some hardcore command to our robot to follow instruction. In real world we will see that most of the robotics console or gaming platform dominating by C, C++, Java, C#  language. Java is a widely known object oriented language that runs more than three billion devices.  Java is a cross platform and powerful language that helps you to better understanding of  objective and C language ground with less complexity. This java can also run our EV3 robot.</a:t>
            </a:r>
          </a:p>
          <a:p>
            <a:pPr marL="36900" indent="0">
              <a:buNone/>
            </a:pPr>
            <a:endParaRPr lang="en-AU" dirty="0"/>
          </a:p>
        </p:txBody>
      </p:sp>
    </p:spTree>
    <p:extLst>
      <p:ext uri="{BB962C8B-B14F-4D97-AF65-F5344CB8AC3E}">
        <p14:creationId xmlns:p14="http://schemas.microsoft.com/office/powerpoint/2010/main" val="4137228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4E29-9FFB-4ECC-815C-5A6A7E6FF45E}"/>
              </a:ext>
            </a:extLst>
          </p:cNvPr>
          <p:cNvSpPr>
            <a:spLocks noGrp="1"/>
          </p:cNvSpPr>
          <p:nvPr>
            <p:ph type="title"/>
          </p:nvPr>
        </p:nvSpPr>
        <p:spPr/>
        <p:txBody>
          <a:bodyPr>
            <a:normAutofit fontScale="90000"/>
          </a:bodyPr>
          <a:lstStyle/>
          <a:p>
            <a:r>
              <a:rPr lang="en-AU" dirty="0">
                <a:effectLst/>
              </a:rPr>
              <a:t>8. Introduce to Java </a:t>
            </a:r>
            <a:r>
              <a:rPr lang="en-AU" dirty="0" err="1">
                <a:effectLst/>
              </a:rPr>
              <a:t>leJos</a:t>
            </a:r>
            <a:r>
              <a:rPr lang="en-AU" dirty="0">
                <a:effectLst/>
              </a:rPr>
              <a:t> (Step-by-Step)</a:t>
            </a:r>
            <a:br>
              <a:rPr lang="en-AU" dirty="0">
                <a:effectLst/>
              </a:rPr>
            </a:br>
            <a:endParaRPr lang="en-AU" dirty="0"/>
          </a:p>
        </p:txBody>
      </p:sp>
      <p:sp>
        <p:nvSpPr>
          <p:cNvPr id="3" name="Content Placeholder 2">
            <a:extLst>
              <a:ext uri="{FF2B5EF4-FFF2-40B4-BE49-F238E27FC236}">
                <a16:creationId xmlns:a16="http://schemas.microsoft.com/office/drawing/2014/main" id="{398DA4A2-9F73-48E2-9DA0-784AC4522AA9}"/>
              </a:ext>
            </a:extLst>
          </p:cNvPr>
          <p:cNvSpPr>
            <a:spLocks noGrp="1"/>
          </p:cNvSpPr>
          <p:nvPr>
            <p:ph idx="1"/>
          </p:nvPr>
        </p:nvSpPr>
        <p:spPr/>
        <p:txBody>
          <a:bodyPr/>
          <a:lstStyle/>
          <a:p>
            <a:pPr marL="36900" indent="0">
              <a:buNone/>
            </a:pPr>
            <a:r>
              <a:rPr lang="en-AU" dirty="0">
                <a:effectLst/>
              </a:rPr>
              <a:t>In this discussion we will disclose about a platform that allows our java code to execute in our real physical EV3 robotic device. To do this we need to follow some procedure step by step and accurately.</a:t>
            </a:r>
          </a:p>
        </p:txBody>
      </p:sp>
    </p:spTree>
    <p:extLst>
      <p:ext uri="{BB962C8B-B14F-4D97-AF65-F5344CB8AC3E}">
        <p14:creationId xmlns:p14="http://schemas.microsoft.com/office/powerpoint/2010/main" val="3103375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D32A07D-C646-4CC0-BA93-76707E70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82293C-5B82-428F-B6CB-1DCCAB20E16C}"/>
              </a:ext>
            </a:extLst>
          </p:cNvPr>
          <p:cNvSpPr>
            <a:spLocks noGrp="1"/>
          </p:cNvSpPr>
          <p:nvPr>
            <p:ph type="title"/>
          </p:nvPr>
        </p:nvSpPr>
        <p:spPr>
          <a:xfrm>
            <a:off x="7947377" y="835383"/>
            <a:ext cx="3382832" cy="3499549"/>
          </a:xfrm>
        </p:spPr>
        <p:txBody>
          <a:bodyPr vert="horz" lIns="91440" tIns="45720" rIns="91440" bIns="45720" rtlCol="0" anchor="b">
            <a:normAutofit/>
          </a:bodyPr>
          <a:lstStyle/>
          <a:p>
            <a:pPr algn="l">
              <a:lnSpc>
                <a:spcPct val="90000"/>
              </a:lnSpc>
            </a:pPr>
            <a:r>
              <a:rPr lang="en-US" sz="2000" b="1"/>
              <a:t> </a:t>
            </a:r>
            <a:br>
              <a:rPr lang="en-US" sz="2000"/>
            </a:br>
            <a:br>
              <a:rPr lang="en-US" sz="2000"/>
            </a:br>
            <a:r>
              <a:rPr lang="en-US" sz="2000" b="1" u="sng"/>
              <a:t>Step 1</a:t>
            </a:r>
            <a:r>
              <a:rPr lang="en-US" sz="2000"/>
              <a:t>- Read this website  </a:t>
            </a:r>
            <a:r>
              <a:rPr lang="en-US" sz="2000">
                <a:hlinkClick r:id="rId2"/>
              </a:rPr>
              <a:t>http://www.lejos.org/ev3.php</a:t>
            </a:r>
            <a:br>
              <a:rPr lang="en-US" sz="2000"/>
            </a:br>
            <a:br>
              <a:rPr lang="en-US" sz="2000"/>
            </a:br>
            <a:r>
              <a:rPr lang="en-US" sz="2000" b="1" u="sng"/>
              <a:t>Step 2</a:t>
            </a:r>
            <a:r>
              <a:rPr lang="en-US" sz="2000"/>
              <a:t>- Download eclipse http://www.eclipse.org/downloads/packages/eclipse-ide-java-developers/marsr</a:t>
            </a:r>
            <a:br>
              <a:rPr lang="en-US" sz="2000"/>
            </a:br>
            <a:br>
              <a:rPr lang="en-US" sz="2000"/>
            </a:br>
            <a:endParaRPr lang="en-US" sz="2000"/>
          </a:p>
        </p:txBody>
      </p:sp>
      <p:pic>
        <p:nvPicPr>
          <p:cNvPr id="37" name="Content Placeholder 5">
            <a:extLst>
              <a:ext uri="{FF2B5EF4-FFF2-40B4-BE49-F238E27FC236}">
                <a16:creationId xmlns:a16="http://schemas.microsoft.com/office/drawing/2014/main" id="{589B67BB-991E-4308-80F6-32F0ED12965E}"/>
              </a:ext>
            </a:extLst>
          </p:cNvPr>
          <p:cNvPicPr>
            <a:picLocks noGrp="1"/>
          </p:cNvPicPr>
          <p:nvPr>
            <p:ph sz="half" idx="2"/>
          </p:nvPr>
        </p:nvPicPr>
        <p:blipFill rotWithShape="1">
          <a:blip r:embed="rId3" cstate="print">
            <a:extLst>
              <a:ext uri="{28A0092B-C50C-407E-A947-70E740481C1C}">
                <a14:useLocalDpi xmlns:a14="http://schemas.microsoft.com/office/drawing/2010/main" val="0"/>
              </a:ext>
            </a:extLst>
          </a:blip>
          <a:srcRect r="-1" b="3721"/>
          <a:stretch/>
        </p:blipFill>
        <p:spPr bwMode="auto">
          <a:xfrm>
            <a:off x="-171451" y="3429010"/>
            <a:ext cx="7537704" cy="3428990"/>
          </a:xfrm>
          <a:prstGeom prst="rect">
            <a:avLst/>
          </a:prstGeom>
          <a:noFill/>
        </p:spPr>
      </p:pic>
      <p:pic>
        <p:nvPicPr>
          <p:cNvPr id="5" name="Content Placeholder 4">
            <a:extLst>
              <a:ext uri="{FF2B5EF4-FFF2-40B4-BE49-F238E27FC236}">
                <a16:creationId xmlns:a16="http://schemas.microsoft.com/office/drawing/2014/main" id="{3A50411A-76E8-4577-89DA-901C8DCD8F29}"/>
              </a:ext>
            </a:extLst>
          </p:cNvPr>
          <p:cNvPicPr>
            <a:picLocks noGrp="1"/>
          </p:cNvPicPr>
          <p:nvPr>
            <p:ph sz="half" idx="1"/>
          </p:nvPr>
        </p:nvPicPr>
        <p:blipFill rotWithShape="1">
          <a:blip r:embed="rId4" cstate="print">
            <a:extLst>
              <a:ext uri="{28A0092B-C50C-407E-A947-70E740481C1C}">
                <a14:useLocalDpi xmlns:a14="http://schemas.microsoft.com/office/drawing/2010/main" val="0"/>
              </a:ext>
            </a:extLst>
          </a:blip>
          <a:srcRect r="6578" b="2"/>
          <a:stretch/>
        </p:blipFill>
        <p:spPr bwMode="auto">
          <a:xfrm>
            <a:off x="-171430" y="0"/>
            <a:ext cx="7537683" cy="3429000"/>
          </a:xfrm>
          <a:prstGeom prst="rect">
            <a:avLst/>
          </a:prstGeom>
          <a:noFill/>
        </p:spPr>
      </p:pic>
    </p:spTree>
    <p:extLst>
      <p:ext uri="{BB962C8B-B14F-4D97-AF65-F5344CB8AC3E}">
        <p14:creationId xmlns:p14="http://schemas.microsoft.com/office/powerpoint/2010/main" val="1936142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69E6-2FA7-4C97-BEDF-83B0695BF09A}"/>
              </a:ext>
            </a:extLst>
          </p:cNvPr>
          <p:cNvSpPr>
            <a:spLocks noGrp="1"/>
          </p:cNvSpPr>
          <p:nvPr>
            <p:ph type="title"/>
          </p:nvPr>
        </p:nvSpPr>
        <p:spPr/>
        <p:txBody>
          <a:bodyPr>
            <a:noAutofit/>
          </a:bodyPr>
          <a:lstStyle/>
          <a:p>
            <a:r>
              <a:rPr lang="en-AU" sz="2200" b="1" u="sng" dirty="0">
                <a:effectLst/>
              </a:rPr>
              <a:t>Step 3</a:t>
            </a:r>
            <a:r>
              <a:rPr lang="en-AU" sz="2200" dirty="0">
                <a:effectLst/>
              </a:rPr>
              <a:t>- Download JDK (java development kit) for your preferable operating system </a:t>
            </a:r>
            <a:br>
              <a:rPr lang="en-AU" sz="2200" dirty="0">
                <a:effectLst/>
              </a:rPr>
            </a:br>
            <a:r>
              <a:rPr lang="en-AU" sz="2200" dirty="0">
                <a:effectLst/>
              </a:rPr>
              <a:t>http://www.oracle.com/technetwork/java/javase/downloads/jdk8-downloads-2133151.html</a:t>
            </a:r>
            <a:br>
              <a:rPr lang="en-AU" sz="2200" dirty="0">
                <a:effectLst/>
              </a:rPr>
            </a:br>
            <a:endParaRPr lang="en-AU" sz="2200" dirty="0"/>
          </a:p>
        </p:txBody>
      </p:sp>
      <p:pic>
        <p:nvPicPr>
          <p:cNvPr id="5" name="Content Placeholder 4">
            <a:extLst>
              <a:ext uri="{FF2B5EF4-FFF2-40B4-BE49-F238E27FC236}">
                <a16:creationId xmlns:a16="http://schemas.microsoft.com/office/drawing/2014/main" id="{9271BD71-1CC8-4D3B-842C-F0BE8B013685}"/>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13795" y="1866900"/>
            <a:ext cx="10353762" cy="4991100"/>
          </a:xfrm>
          <a:prstGeom prst="rect">
            <a:avLst/>
          </a:prstGeom>
          <a:noFill/>
        </p:spPr>
      </p:pic>
    </p:spTree>
    <p:extLst>
      <p:ext uri="{BB962C8B-B14F-4D97-AF65-F5344CB8AC3E}">
        <p14:creationId xmlns:p14="http://schemas.microsoft.com/office/powerpoint/2010/main" val="38330693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EBBD4A-6249-4FD7-9D3B-A82626238543}"/>
              </a:ext>
            </a:extLst>
          </p:cNvPr>
          <p:cNvSpPr/>
          <p:nvPr/>
        </p:nvSpPr>
        <p:spPr>
          <a:xfrm>
            <a:off x="3048000" y="651797"/>
            <a:ext cx="6096000" cy="4966039"/>
          </a:xfrm>
          <a:prstGeom prst="rect">
            <a:avLst/>
          </a:prstGeom>
        </p:spPr>
        <p:txBody>
          <a:bodyPr>
            <a:spAutoFit/>
          </a:bodyPr>
          <a:lstStyle/>
          <a:p>
            <a:pPr algn="ctr">
              <a:lnSpc>
                <a:spcPct val="115000"/>
              </a:lnSpc>
              <a:spcAft>
                <a:spcPts val="1000"/>
              </a:spcAft>
            </a:pPr>
            <a:r>
              <a:rPr lang="en-AU" sz="2600" b="1" kern="150" dirty="0">
                <a:latin typeface="Times New Roman" panose="02020603050405020304" pitchFamily="18" charset="0"/>
                <a:ea typeface="SimSun" panose="02010600030101010101" pitchFamily="2" charset="-122"/>
                <a:cs typeface="Mangal" panose="02040503050203030202" pitchFamily="18" charset="0"/>
              </a:rPr>
              <a:t> </a:t>
            </a:r>
            <a:r>
              <a:rPr lang="en-AU" sz="2600" b="1" u="sng" kern="150" dirty="0">
                <a:latin typeface="Times New Roman" panose="02020603050405020304" pitchFamily="18" charset="0"/>
                <a:ea typeface="SimSun" panose="02010600030101010101" pitchFamily="2" charset="-122"/>
                <a:cs typeface="Mangal" panose="02040503050203030202" pitchFamily="18" charset="0"/>
              </a:rPr>
              <a:t>Step 4</a:t>
            </a:r>
            <a:r>
              <a:rPr lang="en-AU" sz="2600" kern="150" dirty="0">
                <a:latin typeface="Times New Roman" panose="02020603050405020304" pitchFamily="18" charset="0"/>
                <a:ea typeface="SimSun" panose="02010600030101010101" pitchFamily="2" charset="-122"/>
                <a:cs typeface="Mangal" panose="02040503050203030202" pitchFamily="18" charset="0"/>
              </a:rPr>
              <a:t>- Get a micro </a:t>
            </a:r>
            <a:r>
              <a:rPr lang="en-AU" sz="2600" kern="150" dirty="0" err="1">
                <a:latin typeface="Times New Roman" panose="02020603050405020304" pitchFamily="18" charset="0"/>
                <a:ea typeface="SimSun" panose="02010600030101010101" pitchFamily="2" charset="-122"/>
                <a:cs typeface="Mangal" panose="02040503050203030202" pitchFamily="18" charset="0"/>
              </a:rPr>
              <a:t>sd</a:t>
            </a:r>
            <a:r>
              <a:rPr lang="en-AU" sz="2600" kern="150" dirty="0">
                <a:latin typeface="Times New Roman" panose="02020603050405020304" pitchFamily="18" charset="0"/>
                <a:ea typeface="SimSun" panose="02010600030101010101" pitchFamily="2" charset="-122"/>
                <a:cs typeface="Mangal" panose="02040503050203030202" pitchFamily="18" charset="0"/>
              </a:rPr>
              <a:t> card</a:t>
            </a:r>
          </a:p>
          <a:p>
            <a:pPr algn="ctr">
              <a:lnSpc>
                <a:spcPct val="115000"/>
              </a:lnSpc>
              <a:spcAft>
                <a:spcPts val="1000"/>
              </a:spcAft>
            </a:pPr>
            <a:r>
              <a:rPr lang="en-AU" sz="2600" b="1" kern="150" dirty="0">
                <a:latin typeface="Times New Roman" panose="02020603050405020304" pitchFamily="18" charset="0"/>
                <a:ea typeface="SimSun" panose="02010600030101010101" pitchFamily="2" charset="-122"/>
                <a:cs typeface="Mangal" panose="02040503050203030202" pitchFamily="18" charset="0"/>
              </a:rPr>
              <a:t> </a:t>
            </a:r>
            <a:endParaRPr lang="en-AU" sz="2600" kern="150" dirty="0">
              <a:latin typeface="Times New Roman" panose="02020603050405020304" pitchFamily="18" charset="0"/>
              <a:ea typeface="SimSun" panose="02010600030101010101" pitchFamily="2" charset="-122"/>
              <a:cs typeface="Mangal" panose="02040503050203030202" pitchFamily="18" charset="0"/>
            </a:endParaRPr>
          </a:p>
          <a:p>
            <a:pPr algn="ctr">
              <a:lnSpc>
                <a:spcPct val="115000"/>
              </a:lnSpc>
              <a:spcAft>
                <a:spcPts val="1000"/>
              </a:spcAft>
            </a:pPr>
            <a:r>
              <a:rPr lang="en-AU" sz="2600" b="1" u="sng" kern="150" dirty="0">
                <a:latin typeface="Times New Roman" panose="02020603050405020304" pitchFamily="18" charset="0"/>
                <a:ea typeface="SimSun" panose="02010600030101010101" pitchFamily="2" charset="-122"/>
                <a:cs typeface="Mangal" panose="02040503050203030202" pitchFamily="18" charset="0"/>
              </a:rPr>
              <a:t>Step 5</a:t>
            </a:r>
            <a:r>
              <a:rPr lang="en-AU" sz="2600" kern="150" dirty="0">
                <a:latin typeface="Times New Roman" panose="02020603050405020304" pitchFamily="18" charset="0"/>
                <a:ea typeface="SimSun" panose="02010600030101010101" pitchFamily="2" charset="-122"/>
                <a:cs typeface="Mangal" panose="02040503050203030202" pitchFamily="18" charset="0"/>
              </a:rPr>
              <a:t>- Download FAT32 GUI format to format your micro </a:t>
            </a:r>
            <a:r>
              <a:rPr lang="en-AU" sz="2600" kern="150" dirty="0" err="1">
                <a:latin typeface="Times New Roman" panose="02020603050405020304" pitchFamily="18" charset="0"/>
                <a:ea typeface="SimSun" panose="02010600030101010101" pitchFamily="2" charset="-122"/>
                <a:cs typeface="Mangal" panose="02040503050203030202" pitchFamily="18" charset="0"/>
              </a:rPr>
              <a:t>sd</a:t>
            </a:r>
            <a:r>
              <a:rPr lang="en-AU" sz="2600" kern="150" dirty="0">
                <a:latin typeface="Times New Roman" panose="02020603050405020304" pitchFamily="18" charset="0"/>
                <a:ea typeface="SimSun" panose="02010600030101010101" pitchFamily="2" charset="-122"/>
                <a:cs typeface="Mangal" panose="02040503050203030202" pitchFamily="18" charset="0"/>
              </a:rPr>
              <a:t> card</a:t>
            </a:r>
          </a:p>
          <a:p>
            <a:pPr algn="ctr">
              <a:lnSpc>
                <a:spcPct val="115000"/>
              </a:lnSpc>
              <a:spcAft>
                <a:spcPts val="1000"/>
              </a:spcAft>
            </a:pPr>
            <a:endParaRPr lang="en-AU" sz="2600" kern="150" dirty="0">
              <a:latin typeface="Times New Roman" panose="02020603050405020304" pitchFamily="18" charset="0"/>
              <a:ea typeface="SimSun" panose="02010600030101010101" pitchFamily="2" charset="-122"/>
              <a:cs typeface="Mangal" panose="02040503050203030202" pitchFamily="18" charset="0"/>
            </a:endParaRPr>
          </a:p>
          <a:p>
            <a:pPr algn="ct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hlinkClick r:id="rId2"/>
              </a:rPr>
              <a:t>http://fat32-format.en.softonic.com</a:t>
            </a:r>
            <a:endParaRPr lang="en-AU" sz="2600" kern="150" dirty="0">
              <a:latin typeface="Times New Roman" panose="02020603050405020304" pitchFamily="18" charset="0"/>
              <a:ea typeface="SimSun" panose="02010600030101010101" pitchFamily="2" charset="-122"/>
              <a:cs typeface="Mangal" panose="02040503050203030202" pitchFamily="18" charset="0"/>
            </a:endParaRPr>
          </a:p>
          <a:p>
            <a:pPr algn="ctr">
              <a:lnSpc>
                <a:spcPct val="115000"/>
              </a:lnSpc>
              <a:spcAft>
                <a:spcPts val="1000"/>
              </a:spcAft>
            </a:pPr>
            <a:endParaRPr lang="en-AU" sz="2600" kern="150" dirty="0">
              <a:latin typeface="Times New Roman" panose="02020603050405020304" pitchFamily="18" charset="0"/>
              <a:ea typeface="SimSun" panose="02010600030101010101" pitchFamily="2" charset="-122"/>
              <a:cs typeface="Mangal" panose="02040503050203030202" pitchFamily="18" charset="0"/>
            </a:endParaRPr>
          </a:p>
          <a:p>
            <a:pPr algn="ctr">
              <a:lnSpc>
                <a:spcPct val="115000"/>
              </a:lnSpc>
              <a:spcAft>
                <a:spcPts val="1000"/>
              </a:spcAft>
            </a:pPr>
            <a:r>
              <a:rPr lang="en-AU" sz="2600" b="1" u="sng" kern="150" dirty="0">
                <a:latin typeface="Times New Roman" panose="02020603050405020304" pitchFamily="18" charset="0"/>
                <a:ea typeface="SimSun" panose="02010600030101010101" pitchFamily="2" charset="-122"/>
                <a:cs typeface="Mangal" panose="02040503050203030202" pitchFamily="18" charset="0"/>
              </a:rPr>
              <a:t>Step 6</a:t>
            </a:r>
            <a:r>
              <a:rPr lang="en-AU" sz="2600" kern="150" dirty="0">
                <a:latin typeface="Times New Roman" panose="02020603050405020304" pitchFamily="18" charset="0"/>
                <a:ea typeface="SimSun" panose="02010600030101010101" pitchFamily="2" charset="-122"/>
                <a:cs typeface="Mangal" panose="02040503050203030202" pitchFamily="18" charset="0"/>
              </a:rPr>
              <a:t>- Insert your micro </a:t>
            </a:r>
            <a:r>
              <a:rPr lang="en-AU" sz="2600" kern="150" dirty="0" err="1">
                <a:latin typeface="Times New Roman" panose="02020603050405020304" pitchFamily="18" charset="0"/>
                <a:ea typeface="SimSun" panose="02010600030101010101" pitchFamily="2" charset="-122"/>
                <a:cs typeface="Mangal" panose="02040503050203030202" pitchFamily="18" charset="0"/>
              </a:rPr>
              <a:t>sd</a:t>
            </a:r>
            <a:r>
              <a:rPr lang="en-AU" sz="2600" kern="150" dirty="0">
                <a:latin typeface="Times New Roman" panose="02020603050405020304" pitchFamily="18" charset="0"/>
                <a:ea typeface="SimSun" panose="02010600030101010101" pitchFamily="2" charset="-122"/>
                <a:cs typeface="Mangal" panose="02040503050203030202" pitchFamily="18" charset="0"/>
              </a:rPr>
              <a:t> card into your pc and format it with FAT32</a:t>
            </a:r>
            <a:endParaRPr lang="en-AU" sz="26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2676162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673-7A06-47E1-A50C-3E1BEC3F5180}"/>
              </a:ext>
            </a:extLst>
          </p:cNvPr>
          <p:cNvSpPr>
            <a:spLocks noGrp="1"/>
          </p:cNvSpPr>
          <p:nvPr>
            <p:ph type="title"/>
          </p:nvPr>
        </p:nvSpPr>
        <p:spPr>
          <a:xfrm>
            <a:off x="913795" y="357810"/>
            <a:ext cx="10353762" cy="596348"/>
          </a:xfrm>
        </p:spPr>
        <p:txBody>
          <a:bodyPr>
            <a:normAutofit fontScale="90000"/>
          </a:bodyPr>
          <a:lstStyle/>
          <a:p>
            <a:r>
              <a:rPr lang="en-AU" dirty="0">
                <a:effectLst/>
              </a:rPr>
              <a:t>-Index-</a:t>
            </a:r>
            <a:endParaRPr lang="en-AU" dirty="0"/>
          </a:p>
        </p:txBody>
      </p:sp>
      <p:sp>
        <p:nvSpPr>
          <p:cNvPr id="3" name="Content Placeholder 2">
            <a:extLst>
              <a:ext uri="{FF2B5EF4-FFF2-40B4-BE49-F238E27FC236}">
                <a16:creationId xmlns:a16="http://schemas.microsoft.com/office/drawing/2014/main" id="{E6ECE6C7-8C93-40EC-A354-6D700B2B440C}"/>
              </a:ext>
            </a:extLst>
          </p:cNvPr>
          <p:cNvSpPr>
            <a:spLocks noGrp="1"/>
          </p:cNvSpPr>
          <p:nvPr>
            <p:ph idx="1"/>
          </p:nvPr>
        </p:nvSpPr>
        <p:spPr>
          <a:xfrm>
            <a:off x="913795" y="1126436"/>
            <a:ext cx="10353762" cy="5632174"/>
          </a:xfrm>
        </p:spPr>
        <p:txBody>
          <a:bodyPr>
            <a:noAutofit/>
          </a:bodyPr>
          <a:lstStyle/>
          <a:p>
            <a:pPr marL="36900" lvl="0" indent="0">
              <a:buNone/>
            </a:pPr>
            <a:r>
              <a:rPr lang="en-AU" sz="1600" dirty="0">
                <a:effectLst/>
              </a:rPr>
              <a:t>1- What is robotics</a:t>
            </a:r>
          </a:p>
          <a:p>
            <a:pPr marL="36900" lvl="0" indent="0">
              <a:buNone/>
            </a:pPr>
            <a:r>
              <a:rPr lang="en-AU" sz="1600" dirty="0">
                <a:effectLst/>
              </a:rPr>
              <a:t>2- Future of robotics</a:t>
            </a:r>
          </a:p>
          <a:p>
            <a:pPr marL="36900" lvl="0" indent="0">
              <a:buNone/>
            </a:pPr>
            <a:r>
              <a:rPr lang="en-AU" sz="1600" dirty="0">
                <a:effectLst/>
              </a:rPr>
              <a:t>3- Start with Lego Mindstorms EV3 Robot</a:t>
            </a:r>
          </a:p>
          <a:p>
            <a:pPr marL="36900" lvl="0" indent="0">
              <a:buNone/>
            </a:pPr>
            <a:r>
              <a:rPr lang="en-AU" sz="1600" dirty="0">
                <a:effectLst/>
              </a:rPr>
              <a:t>4- Devices for EV3 Robot-</a:t>
            </a:r>
          </a:p>
          <a:p>
            <a:pPr marL="36900" lvl="0" indent="0">
              <a:buNone/>
            </a:pPr>
            <a:r>
              <a:rPr lang="en-AU" sz="1600" dirty="0">
                <a:effectLst/>
              </a:rPr>
              <a:t>	A- Motor</a:t>
            </a:r>
          </a:p>
          <a:p>
            <a:pPr marL="36900" indent="0">
              <a:buNone/>
            </a:pPr>
            <a:r>
              <a:rPr lang="en-AU" sz="1600" dirty="0">
                <a:effectLst/>
              </a:rPr>
              <a:t>	B- Touch sensor  </a:t>
            </a:r>
          </a:p>
          <a:p>
            <a:pPr marL="36900" lvl="0" indent="0">
              <a:buNone/>
            </a:pPr>
            <a:r>
              <a:rPr lang="en-AU" sz="1600" dirty="0">
                <a:effectLst/>
              </a:rPr>
              <a:t>	C- colour sensor</a:t>
            </a:r>
          </a:p>
          <a:p>
            <a:pPr marL="36900" lvl="0" indent="0">
              <a:buNone/>
            </a:pPr>
            <a:r>
              <a:rPr lang="en-AU" sz="1600" dirty="0">
                <a:effectLst/>
              </a:rPr>
              <a:t>	D- Inferred sensor</a:t>
            </a:r>
          </a:p>
          <a:p>
            <a:pPr marL="36900" lvl="0" indent="0">
              <a:buNone/>
            </a:pPr>
            <a:r>
              <a:rPr lang="en-AU" sz="1600" dirty="0">
                <a:effectLst/>
              </a:rPr>
              <a:t>	E- Gyro sensor</a:t>
            </a:r>
          </a:p>
          <a:p>
            <a:pPr marL="36900" lvl="0" indent="0">
              <a:buNone/>
            </a:pPr>
            <a:r>
              <a:rPr lang="en-AU" sz="1600" dirty="0">
                <a:effectLst/>
              </a:rPr>
              <a:t>5- EV3 robot in IT Lab</a:t>
            </a:r>
          </a:p>
          <a:p>
            <a:pPr marL="36900" lvl="0" indent="0">
              <a:buNone/>
            </a:pPr>
            <a:r>
              <a:rPr lang="en-AU" sz="1600" dirty="0">
                <a:effectLst/>
              </a:rPr>
              <a:t>6- Build your own robot</a:t>
            </a:r>
          </a:p>
          <a:p>
            <a:pPr marL="36900" lvl="0" indent="0">
              <a:buNone/>
            </a:pPr>
            <a:r>
              <a:rPr lang="en-AU" sz="1600" dirty="0">
                <a:effectLst/>
              </a:rPr>
              <a:t>7- Program with another language.</a:t>
            </a:r>
          </a:p>
          <a:p>
            <a:pPr marL="36900" lvl="0" indent="0">
              <a:buNone/>
            </a:pPr>
            <a:r>
              <a:rPr lang="en-AU" sz="1600" dirty="0">
                <a:effectLst/>
              </a:rPr>
              <a:t>8- Introduce to Java </a:t>
            </a:r>
            <a:r>
              <a:rPr lang="en-AU" sz="1600" dirty="0" err="1">
                <a:effectLst/>
              </a:rPr>
              <a:t>leJos</a:t>
            </a:r>
            <a:endParaRPr lang="en-AU" sz="1600" dirty="0">
              <a:effectLst/>
            </a:endParaRPr>
          </a:p>
          <a:p>
            <a:pPr marL="36900" lvl="0" indent="0">
              <a:buNone/>
            </a:pPr>
            <a:r>
              <a:rPr lang="en-AU" sz="1600" dirty="0">
                <a:effectLst/>
              </a:rPr>
              <a:t>9- Write your first EV3 java program</a:t>
            </a:r>
          </a:p>
          <a:p>
            <a:pPr marL="36900" lvl="0" indent="0">
              <a:buNone/>
            </a:pPr>
            <a:r>
              <a:rPr lang="en-AU" sz="1600" dirty="0">
                <a:effectLst/>
              </a:rPr>
              <a:t>10- Conclusion</a:t>
            </a:r>
          </a:p>
        </p:txBody>
      </p:sp>
    </p:spTree>
    <p:extLst>
      <p:ext uri="{BB962C8B-B14F-4D97-AF65-F5344CB8AC3E}">
        <p14:creationId xmlns:p14="http://schemas.microsoft.com/office/powerpoint/2010/main" val="2638529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02F92-7583-40B9-B557-A33685F9DC0C}"/>
              </a:ext>
            </a:extLst>
          </p:cNvPr>
          <p:cNvSpPr>
            <a:spLocks noGrp="1"/>
          </p:cNvSpPr>
          <p:nvPr>
            <p:ph type="title"/>
          </p:nvPr>
        </p:nvSpPr>
        <p:spPr>
          <a:xfrm>
            <a:off x="913795" y="609599"/>
            <a:ext cx="10353761" cy="2080591"/>
          </a:xfrm>
        </p:spPr>
        <p:txBody>
          <a:bodyPr>
            <a:noAutofit/>
          </a:bodyPr>
          <a:lstStyle/>
          <a:p>
            <a:pPr algn="l"/>
            <a:r>
              <a:rPr lang="en-AU" sz="2100" b="1" dirty="0">
                <a:effectLst/>
              </a:rPr>
              <a:t> </a:t>
            </a:r>
            <a:br>
              <a:rPr lang="en-AU" sz="2100" dirty="0">
                <a:effectLst/>
              </a:rPr>
            </a:br>
            <a:r>
              <a:rPr lang="en-AU" sz="2100" b="1" u="sng" dirty="0">
                <a:effectLst/>
              </a:rPr>
              <a:t>Step 7</a:t>
            </a:r>
            <a:r>
              <a:rPr lang="en-AU" sz="2100" dirty="0">
                <a:effectLst/>
              </a:rPr>
              <a:t>- Download JRE (java runtime environment) for EV3 robot. Make sure you download JRE 7 version because EV3 robot doesn't run on JRE 8 version.</a:t>
            </a:r>
            <a:br>
              <a:rPr lang="en-AU" sz="2100" dirty="0">
                <a:effectLst/>
              </a:rPr>
            </a:br>
            <a:br>
              <a:rPr lang="en-AU" sz="2100" dirty="0">
                <a:effectLst/>
              </a:rPr>
            </a:br>
            <a:r>
              <a:rPr lang="en-AU" sz="2100" dirty="0">
                <a:effectLst/>
                <a:hlinkClick r:id="rId2"/>
              </a:rPr>
              <a:t>http://www.oracle.com/technetwork/java/embedded/downloads/java-embedded-java-se-download-359230.html#javase7update</a:t>
            </a:r>
            <a:br>
              <a:rPr lang="en-AU" sz="2100" dirty="0">
                <a:effectLst/>
              </a:rPr>
            </a:br>
            <a:br>
              <a:rPr lang="en-AU" sz="2100" dirty="0">
                <a:effectLst/>
              </a:rPr>
            </a:br>
            <a:r>
              <a:rPr lang="en-AU" sz="2100" dirty="0">
                <a:effectLst/>
              </a:rPr>
              <a:t>Download this- ejre-7u60-fcs-b19-linux-arm-sflt-headless-07_may_2014</a:t>
            </a:r>
            <a:br>
              <a:rPr lang="en-AU" sz="2100" dirty="0">
                <a:effectLst/>
              </a:rPr>
            </a:br>
            <a:br>
              <a:rPr lang="en-AU" sz="2100" dirty="0">
                <a:effectLst/>
              </a:rPr>
            </a:br>
            <a:endParaRPr lang="en-AU" sz="2100" dirty="0"/>
          </a:p>
        </p:txBody>
      </p:sp>
      <p:pic>
        <p:nvPicPr>
          <p:cNvPr id="3" name="Picture 2">
            <a:extLst>
              <a:ext uri="{FF2B5EF4-FFF2-40B4-BE49-F238E27FC236}">
                <a16:creationId xmlns:a16="http://schemas.microsoft.com/office/drawing/2014/main" id="{593BADCB-A19C-4143-AC72-5C028B58FA7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3795" y="3048000"/>
            <a:ext cx="10353761" cy="3810000"/>
          </a:xfrm>
          <a:prstGeom prst="rect">
            <a:avLst/>
          </a:prstGeom>
          <a:noFill/>
        </p:spPr>
      </p:pic>
    </p:spTree>
    <p:extLst>
      <p:ext uri="{BB962C8B-B14F-4D97-AF65-F5344CB8AC3E}">
        <p14:creationId xmlns:p14="http://schemas.microsoft.com/office/powerpoint/2010/main" val="3219534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153E2E-460B-46AB-A62E-B79165FE2056}"/>
              </a:ext>
            </a:extLst>
          </p:cNvPr>
          <p:cNvSpPr/>
          <p:nvPr/>
        </p:nvSpPr>
        <p:spPr>
          <a:xfrm>
            <a:off x="1557130" y="1534346"/>
            <a:ext cx="9077740" cy="3789307"/>
          </a:xfrm>
          <a:prstGeom prst="rect">
            <a:avLst/>
          </a:prstGeom>
        </p:spPr>
        <p:txBody>
          <a:bodyPr wrap="square">
            <a:spAutoFit/>
          </a:bodyPr>
          <a:lstStyle/>
          <a:p>
            <a:pPr algn="ctr">
              <a:lnSpc>
                <a:spcPct val="115000"/>
              </a:lnSpc>
              <a:spcAft>
                <a:spcPts val="1000"/>
              </a:spcAft>
            </a:pPr>
            <a:r>
              <a:rPr lang="en-AU" sz="2600" b="1" u="sng" kern="150" dirty="0">
                <a:latin typeface="Times New Roman" panose="02020603050405020304" pitchFamily="18" charset="0"/>
                <a:ea typeface="SimSun" panose="02010600030101010101" pitchFamily="2" charset="-122"/>
                <a:cs typeface="Mangal" panose="02040503050203030202" pitchFamily="18" charset="0"/>
              </a:rPr>
              <a:t>Step 8</a:t>
            </a:r>
            <a:r>
              <a:rPr lang="en-AU" sz="2600" kern="150" dirty="0">
                <a:latin typeface="Times New Roman" panose="02020603050405020304" pitchFamily="18" charset="0"/>
                <a:ea typeface="SimSun" panose="02010600030101010101" pitchFamily="2" charset="-122"/>
                <a:cs typeface="Mangal" panose="02040503050203030202" pitchFamily="18" charset="0"/>
              </a:rPr>
              <a:t>- Download a firmware replacement call "</a:t>
            </a:r>
            <a:r>
              <a:rPr lang="en-AU" sz="26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2600" kern="150" dirty="0">
                <a:latin typeface="Times New Roman" panose="02020603050405020304" pitchFamily="18" charset="0"/>
                <a:ea typeface="SimSun" panose="02010600030101010101" pitchFamily="2" charset="-122"/>
                <a:cs typeface="Mangal" panose="02040503050203030202" pitchFamily="18" charset="0"/>
              </a:rPr>
              <a:t>" for EV3 robot, programable bricks</a:t>
            </a:r>
          </a:p>
          <a:p>
            <a:pPr algn="ctr">
              <a:lnSpc>
                <a:spcPct val="115000"/>
              </a:lnSpc>
              <a:spcAft>
                <a:spcPts val="1000"/>
              </a:spcAft>
            </a:pPr>
            <a:endParaRPr lang="en-AU" sz="2600" kern="150" dirty="0">
              <a:latin typeface="Times New Roman" panose="02020603050405020304" pitchFamily="18" charset="0"/>
              <a:ea typeface="SimSun" panose="02010600030101010101" pitchFamily="2" charset="-122"/>
              <a:cs typeface="Mangal" panose="02040503050203030202" pitchFamily="18" charset="0"/>
            </a:endParaRPr>
          </a:p>
          <a:p>
            <a:pPr algn="ct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hlinkClick r:id="rId2"/>
              </a:rPr>
              <a:t>http://www.mirrorservice.org/sites/downloads.sourceforge.net/l/le/lejos/lejos-EV3/0.9.0-beta/</a:t>
            </a:r>
            <a:endParaRPr lang="en-AU" sz="2600" kern="150" dirty="0">
              <a:latin typeface="Times New Roman" panose="02020603050405020304" pitchFamily="18" charset="0"/>
              <a:ea typeface="SimSun" panose="02010600030101010101" pitchFamily="2" charset="-122"/>
              <a:cs typeface="Mangal" panose="02040503050203030202" pitchFamily="18" charset="0"/>
            </a:endParaRPr>
          </a:p>
          <a:p>
            <a:pPr algn="ctr">
              <a:lnSpc>
                <a:spcPct val="115000"/>
              </a:lnSpc>
              <a:spcAft>
                <a:spcPts val="1000"/>
              </a:spcAft>
            </a:pPr>
            <a:endParaRPr lang="en-AU" sz="2600" kern="150" dirty="0">
              <a:latin typeface="Times New Roman" panose="02020603050405020304" pitchFamily="18" charset="0"/>
              <a:ea typeface="SimSun" panose="02010600030101010101" pitchFamily="2" charset="-122"/>
              <a:cs typeface="Mangal" panose="02040503050203030202" pitchFamily="18" charset="0"/>
            </a:endParaRPr>
          </a:p>
          <a:p>
            <a:pPr algn="ct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rPr>
              <a:t>Download this- leJOS_EV3_0.9.0-beta_win32_setup</a:t>
            </a:r>
            <a:endParaRPr lang="en-AU" sz="26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2784711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892AA-1C95-4767-A369-F9C77C518351}"/>
              </a:ext>
            </a:extLst>
          </p:cNvPr>
          <p:cNvSpPr>
            <a:spLocks noGrp="1"/>
          </p:cNvSpPr>
          <p:nvPr>
            <p:ph type="title" idx="4294967295"/>
          </p:nvPr>
        </p:nvSpPr>
        <p:spPr>
          <a:xfrm>
            <a:off x="919162" y="525194"/>
            <a:ext cx="10353675" cy="969963"/>
          </a:xfrm>
        </p:spPr>
        <p:txBody>
          <a:bodyPr>
            <a:normAutofit fontScale="90000"/>
          </a:bodyPr>
          <a:lstStyle/>
          <a:p>
            <a:r>
              <a:rPr lang="en-AU" sz="2100" b="1" u="sng" dirty="0">
                <a:effectLst/>
              </a:rPr>
              <a:t>Step 9</a:t>
            </a:r>
            <a:r>
              <a:rPr lang="en-AU" sz="2100" dirty="0">
                <a:effectLst/>
              </a:rPr>
              <a:t>- Insert your micro </a:t>
            </a:r>
            <a:r>
              <a:rPr lang="en-AU" sz="2100" dirty="0" err="1">
                <a:effectLst/>
              </a:rPr>
              <a:t>sd</a:t>
            </a:r>
            <a:r>
              <a:rPr lang="en-AU" sz="2100" dirty="0">
                <a:effectLst/>
              </a:rPr>
              <a:t> card again into your pc and run </a:t>
            </a:r>
            <a:r>
              <a:rPr lang="en-AU" sz="2100" dirty="0" err="1">
                <a:effectLst/>
              </a:rPr>
              <a:t>leJOS</a:t>
            </a:r>
            <a:r>
              <a:rPr lang="en-AU" sz="2100" dirty="0">
                <a:effectLst/>
              </a:rPr>
              <a:t> firmware. </a:t>
            </a:r>
            <a:br>
              <a:rPr lang="en-AU" sz="2100" dirty="0">
                <a:effectLst/>
              </a:rPr>
            </a:br>
            <a:r>
              <a:rPr lang="en-AU" sz="2100" dirty="0">
                <a:effectLst/>
              </a:rPr>
              <a:t>Once the window is popup, create your </a:t>
            </a:r>
            <a:r>
              <a:rPr lang="en-AU" sz="2100" dirty="0" err="1">
                <a:effectLst/>
              </a:rPr>
              <a:t>sd</a:t>
            </a:r>
            <a:r>
              <a:rPr lang="en-AU" sz="2100" dirty="0">
                <a:effectLst/>
              </a:rPr>
              <a:t> card with this by first selecting JRE file you downloaded in step-7 and then second select create </a:t>
            </a:r>
            <a:r>
              <a:rPr lang="en-AU" sz="2100" dirty="0" err="1">
                <a:effectLst/>
              </a:rPr>
              <a:t>sd</a:t>
            </a:r>
            <a:r>
              <a:rPr lang="en-AU" sz="2100" dirty="0">
                <a:effectLst/>
              </a:rPr>
              <a:t> card.</a:t>
            </a:r>
            <a:endParaRPr lang="en-AU" sz="2100" dirty="0"/>
          </a:p>
        </p:txBody>
      </p:sp>
      <p:pic>
        <p:nvPicPr>
          <p:cNvPr id="5" name="Content Placeholder 4">
            <a:extLst>
              <a:ext uri="{FF2B5EF4-FFF2-40B4-BE49-F238E27FC236}">
                <a16:creationId xmlns:a16="http://schemas.microsoft.com/office/drawing/2014/main" id="{F6B314B0-8EDD-4307-A620-46D6609CF59D}"/>
              </a:ext>
            </a:extLst>
          </p:cNvPr>
          <p:cNvPicPr>
            <a:picLocks noGrp="1"/>
          </p:cNvPicPr>
          <p:nvPr>
            <p:ph type="pic" idx="4294967295"/>
          </p:nvPr>
        </p:nvPicPr>
        <p:blipFill>
          <a:blip r:embed="rId2" cstate="print">
            <a:extLst>
              <a:ext uri="{28A0092B-C50C-407E-A947-70E740481C1C}">
                <a14:useLocalDpi xmlns:a14="http://schemas.microsoft.com/office/drawing/2010/main" val="0"/>
              </a:ext>
            </a:extLst>
          </a:blip>
          <a:srcRect t="3890" b="3890"/>
          <a:stretch>
            <a:fillRect/>
          </a:stretch>
        </p:blipFill>
        <p:spPr bwMode="auto">
          <a:xfrm>
            <a:off x="32312" y="1935164"/>
            <a:ext cx="3780000" cy="4160835"/>
          </a:xfrm>
          <a:prstGeom prst="rect">
            <a:avLst/>
          </a:prstGeom>
          <a:noFill/>
        </p:spPr>
      </p:pic>
      <p:pic>
        <p:nvPicPr>
          <p:cNvPr id="6" name="Content Placeholder 5">
            <a:extLst>
              <a:ext uri="{FF2B5EF4-FFF2-40B4-BE49-F238E27FC236}">
                <a16:creationId xmlns:a16="http://schemas.microsoft.com/office/drawing/2014/main" id="{3652A29A-15C6-440C-887C-AFB61A990935}"/>
              </a:ext>
            </a:extLst>
          </p:cNvPr>
          <p:cNvPicPr>
            <a:picLocks noGrp="1"/>
          </p:cNvPicPr>
          <p:nvPr>
            <p:ph type="pic" idx="4294967295"/>
          </p:nvPr>
        </p:nvPicPr>
        <p:blipFill>
          <a:blip r:embed="rId3" cstate="print">
            <a:extLst>
              <a:ext uri="{28A0092B-C50C-407E-A947-70E740481C1C}">
                <a14:useLocalDpi xmlns:a14="http://schemas.microsoft.com/office/drawing/2010/main" val="0"/>
              </a:ext>
            </a:extLst>
          </a:blip>
          <a:srcRect t="3753" b="3753"/>
          <a:stretch>
            <a:fillRect/>
          </a:stretch>
        </p:blipFill>
        <p:spPr bwMode="auto">
          <a:xfrm>
            <a:off x="4296000" y="1935164"/>
            <a:ext cx="3780000" cy="4160834"/>
          </a:xfrm>
          <a:prstGeom prst="rect">
            <a:avLst/>
          </a:prstGeom>
          <a:noFill/>
        </p:spPr>
      </p:pic>
      <p:pic>
        <p:nvPicPr>
          <p:cNvPr id="17" name="Picture Placeholder 16">
            <a:extLst>
              <a:ext uri="{FF2B5EF4-FFF2-40B4-BE49-F238E27FC236}">
                <a16:creationId xmlns:a16="http://schemas.microsoft.com/office/drawing/2014/main" id="{195A61A0-EA39-4031-88BB-66BBFBE610D1}"/>
              </a:ext>
            </a:extLst>
          </p:cNvPr>
          <p:cNvPicPr>
            <a:picLocks noGrp="1"/>
          </p:cNvPicPr>
          <p:nvPr>
            <p:ph type="pic" idx="4294967295"/>
          </p:nvPr>
        </p:nvPicPr>
        <p:blipFill>
          <a:blip r:embed="rId4" cstate="print">
            <a:extLst>
              <a:ext uri="{28A0092B-C50C-407E-A947-70E740481C1C}">
                <a14:useLocalDpi xmlns:a14="http://schemas.microsoft.com/office/drawing/2010/main" val="0"/>
              </a:ext>
            </a:extLst>
          </a:blip>
          <a:srcRect t="3799" b="3799"/>
          <a:stretch>
            <a:fillRect/>
          </a:stretch>
        </p:blipFill>
        <p:spPr bwMode="auto">
          <a:xfrm>
            <a:off x="8379689" y="1935164"/>
            <a:ext cx="3780000" cy="4160834"/>
          </a:xfrm>
          <a:prstGeom prst="rect">
            <a:avLst/>
          </a:prstGeom>
          <a:noFill/>
        </p:spPr>
      </p:pic>
    </p:spTree>
    <p:extLst>
      <p:ext uri="{BB962C8B-B14F-4D97-AF65-F5344CB8AC3E}">
        <p14:creationId xmlns:p14="http://schemas.microsoft.com/office/powerpoint/2010/main" val="2670338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89E994-2E55-4B84-97B9-769CB3E8923B}"/>
              </a:ext>
            </a:extLst>
          </p:cNvPr>
          <p:cNvSpPr/>
          <p:nvPr/>
        </p:nvSpPr>
        <p:spPr>
          <a:xfrm>
            <a:off x="3048000" y="1432523"/>
            <a:ext cx="6096000" cy="3992953"/>
          </a:xfrm>
          <a:prstGeom prst="rect">
            <a:avLst/>
          </a:prstGeom>
        </p:spPr>
        <p:txBody>
          <a:bodyPr>
            <a:spAutoFit/>
          </a:bodyPr>
          <a:lstStyle/>
          <a:p>
            <a:pPr algn="ct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rPr>
              <a:t> </a:t>
            </a:r>
          </a:p>
          <a:p>
            <a:pPr algn="ctr">
              <a:lnSpc>
                <a:spcPct val="115000"/>
              </a:lnSpc>
              <a:spcAft>
                <a:spcPts val="1000"/>
              </a:spcAft>
            </a:pPr>
            <a:r>
              <a:rPr lang="en-AU" sz="2600" b="1" u="sng" kern="150" dirty="0">
                <a:latin typeface="Times New Roman" panose="02020603050405020304" pitchFamily="18" charset="0"/>
                <a:ea typeface="SimSun" panose="02010600030101010101" pitchFamily="2" charset="-122"/>
                <a:cs typeface="Mangal" panose="02040503050203030202" pitchFamily="18" charset="0"/>
              </a:rPr>
              <a:t>Step 10</a:t>
            </a:r>
            <a:r>
              <a:rPr lang="en-AU" sz="2600" kern="150" dirty="0">
                <a:latin typeface="Times New Roman" panose="02020603050405020304" pitchFamily="18" charset="0"/>
                <a:ea typeface="SimSun" panose="02010600030101010101" pitchFamily="2" charset="-122"/>
                <a:cs typeface="Mangal" panose="02040503050203030202" pitchFamily="18" charset="0"/>
              </a:rPr>
              <a:t>- After creating our  micro </a:t>
            </a:r>
            <a:r>
              <a:rPr lang="en-AU" sz="2600" kern="150" dirty="0" err="1">
                <a:latin typeface="Times New Roman" panose="02020603050405020304" pitchFamily="18" charset="0"/>
                <a:ea typeface="SimSun" panose="02010600030101010101" pitchFamily="2" charset="-122"/>
                <a:cs typeface="Mangal" panose="02040503050203030202" pitchFamily="18" charset="0"/>
              </a:rPr>
              <a:t>sd</a:t>
            </a:r>
            <a:r>
              <a:rPr lang="en-AU" sz="2600" kern="150" dirty="0">
                <a:latin typeface="Times New Roman" panose="02020603050405020304" pitchFamily="18" charset="0"/>
                <a:ea typeface="SimSun" panose="02010600030101010101" pitchFamily="2" charset="-122"/>
                <a:cs typeface="Mangal" panose="02040503050203030202" pitchFamily="18" charset="0"/>
              </a:rPr>
              <a:t> card for "</a:t>
            </a:r>
            <a:r>
              <a:rPr lang="en-AU" sz="26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2600" kern="150" dirty="0">
                <a:latin typeface="Times New Roman" panose="02020603050405020304" pitchFamily="18" charset="0"/>
                <a:ea typeface="SimSun" panose="02010600030101010101" pitchFamily="2" charset="-122"/>
                <a:cs typeface="Mangal" panose="02040503050203030202" pitchFamily="18" charset="0"/>
              </a:rPr>
              <a:t>", now we Insert our  micro </a:t>
            </a:r>
            <a:r>
              <a:rPr lang="en-AU" sz="2600" kern="150" dirty="0" err="1">
                <a:latin typeface="Times New Roman" panose="02020603050405020304" pitchFamily="18" charset="0"/>
                <a:ea typeface="SimSun" panose="02010600030101010101" pitchFamily="2" charset="-122"/>
                <a:cs typeface="Mangal" panose="02040503050203030202" pitchFamily="18" charset="0"/>
              </a:rPr>
              <a:t>sd</a:t>
            </a:r>
            <a:r>
              <a:rPr lang="en-AU" sz="2600" kern="150" dirty="0">
                <a:latin typeface="Times New Roman" panose="02020603050405020304" pitchFamily="18" charset="0"/>
                <a:ea typeface="SimSun" panose="02010600030101010101" pitchFamily="2" charset="-122"/>
                <a:cs typeface="Mangal" panose="02040503050203030202" pitchFamily="18" charset="0"/>
              </a:rPr>
              <a:t> card into EV3 brick and plugin the brick to pc with provided </a:t>
            </a:r>
            <a:r>
              <a:rPr lang="en-AU" sz="2600" kern="150" dirty="0" err="1">
                <a:latin typeface="Times New Roman" panose="02020603050405020304" pitchFamily="18" charset="0"/>
                <a:ea typeface="SimSun" panose="02010600030101010101" pitchFamily="2" charset="-122"/>
                <a:cs typeface="Mangal" panose="02040503050203030202" pitchFamily="18" charset="0"/>
              </a:rPr>
              <a:t>usb</a:t>
            </a:r>
            <a:r>
              <a:rPr lang="en-AU" sz="2600" kern="150" dirty="0">
                <a:latin typeface="Times New Roman" panose="02020603050405020304" pitchFamily="18" charset="0"/>
                <a:ea typeface="SimSun" panose="02010600030101010101" pitchFamily="2" charset="-122"/>
                <a:cs typeface="Mangal" panose="02040503050203030202" pitchFamily="18" charset="0"/>
              </a:rPr>
              <a:t> cable.</a:t>
            </a:r>
          </a:p>
          <a:p>
            <a:pPr algn="ct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rPr>
              <a:t>Turn on the brick and wait for about 10 minutes for installing </a:t>
            </a:r>
            <a:r>
              <a:rPr lang="en-AU" sz="26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2600" kern="150" dirty="0">
                <a:latin typeface="Times New Roman" panose="02020603050405020304" pitchFamily="18" charset="0"/>
                <a:ea typeface="SimSun" panose="02010600030101010101" pitchFamily="2" charset="-122"/>
                <a:cs typeface="Mangal" panose="02040503050203030202" pitchFamily="18" charset="0"/>
              </a:rPr>
              <a:t> into the EV# robot brick.</a:t>
            </a:r>
            <a:endParaRPr lang="en-AU" sz="26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3716130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8B1AA0-D015-4330-B396-0121F42E678E}"/>
              </a:ext>
            </a:extLst>
          </p:cNvPr>
          <p:cNvSpPr/>
          <p:nvPr/>
        </p:nvSpPr>
        <p:spPr>
          <a:xfrm>
            <a:off x="3048000" y="547121"/>
            <a:ext cx="6096000" cy="5763757"/>
          </a:xfrm>
          <a:prstGeom prst="rect">
            <a:avLst/>
          </a:prstGeom>
        </p:spPr>
        <p:txBody>
          <a:bodyPr>
            <a:spAutoFit/>
          </a:bodyPr>
          <a:lstStyle/>
          <a:p>
            <a:pPr algn="ctr">
              <a:lnSpc>
                <a:spcPct val="115000"/>
              </a:lnSpc>
              <a:spcAft>
                <a:spcPts val="1000"/>
              </a:spcAft>
            </a:pPr>
            <a:r>
              <a:rPr lang="en-AU" sz="2200" b="1" u="sng" kern="150" dirty="0">
                <a:latin typeface="Times New Roman" panose="02020603050405020304" pitchFamily="18" charset="0"/>
                <a:ea typeface="SimSun" panose="02010600030101010101" pitchFamily="2" charset="-122"/>
                <a:cs typeface="Mangal" panose="02040503050203030202" pitchFamily="18" charset="0"/>
              </a:rPr>
              <a:t>Step 11</a:t>
            </a:r>
            <a:r>
              <a:rPr lang="en-AU" sz="2200" kern="150" dirty="0">
                <a:latin typeface="Times New Roman" panose="02020603050405020304" pitchFamily="18" charset="0"/>
                <a:ea typeface="SimSun" panose="02010600030101010101" pitchFamily="2" charset="-122"/>
                <a:cs typeface="Mangal" panose="02040503050203030202" pitchFamily="18" charset="0"/>
              </a:rPr>
              <a:t>- Now we make a connection between </a:t>
            </a:r>
            <a:r>
              <a:rPr lang="en-AU" sz="22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2200" kern="150" dirty="0">
                <a:latin typeface="Times New Roman" panose="02020603050405020304" pitchFamily="18" charset="0"/>
                <a:ea typeface="SimSun" panose="02010600030101010101" pitchFamily="2" charset="-122"/>
                <a:cs typeface="Mangal" panose="02040503050203030202" pitchFamily="18" charset="0"/>
              </a:rPr>
              <a:t>, eclipse and EV3 robot. To do this we need</a:t>
            </a:r>
          </a:p>
          <a:p>
            <a:pPr algn="ct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to add a repository URL to our eclipse. Add this URL-</a:t>
            </a:r>
          </a:p>
          <a:p>
            <a:pPr algn="ctr">
              <a:lnSpc>
                <a:spcPct val="115000"/>
              </a:lnSpc>
              <a:spcAft>
                <a:spcPts val="1000"/>
              </a:spcAft>
            </a:pPr>
            <a:r>
              <a:rPr lang="en-AU" sz="2200" u="sng" kern="150" dirty="0">
                <a:solidFill>
                  <a:srgbClr val="FF3333"/>
                </a:solidFill>
                <a:latin typeface="Times New Roman" panose="02020603050405020304" pitchFamily="18" charset="0"/>
                <a:ea typeface="SimSun" panose="02010600030101010101" pitchFamily="2" charset="-122"/>
                <a:cs typeface="Mangal" panose="02040503050203030202" pitchFamily="18" charset="0"/>
                <a:hlinkClick r:id="rId2"/>
              </a:rPr>
              <a:t>http://lejos.sourceforge.net/tools/eclipse/plugin/ev3</a:t>
            </a:r>
            <a:endParaRPr lang="en-AU" sz="2200" kern="150" dirty="0">
              <a:latin typeface="Times New Roman" panose="02020603050405020304" pitchFamily="18" charset="0"/>
              <a:ea typeface="SimSun" panose="02010600030101010101" pitchFamily="2" charset="-122"/>
              <a:cs typeface="Mangal" panose="02040503050203030202" pitchFamily="18" charset="0"/>
            </a:endParaRPr>
          </a:p>
          <a:p>
            <a:pPr algn="ct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Now open eclipse first.(make sure you create a folder and name it "workspace" in C\Program Files if asked by eclipse or in case you can not open eclipse at first). </a:t>
            </a:r>
          </a:p>
          <a:p>
            <a:pPr algn="ct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Once eclipse is open we will go to        </a:t>
            </a:r>
          </a:p>
          <a:p>
            <a:pPr algn="ct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Help -&gt; Install New Software -&gt; Add -&gt; Location -&gt; </a:t>
            </a:r>
            <a:r>
              <a:rPr lang="en-AU" sz="2200" kern="150" dirty="0">
                <a:solidFill>
                  <a:srgbClr val="0000FF"/>
                </a:solidFill>
                <a:latin typeface="Times New Roman" panose="02020603050405020304" pitchFamily="18" charset="0"/>
                <a:ea typeface="SimSun" panose="02010600030101010101" pitchFamily="2" charset="-122"/>
                <a:cs typeface="Mangal" panose="02040503050203030202" pitchFamily="18" charset="0"/>
                <a:hlinkClick r:id="rId2"/>
              </a:rPr>
              <a:t>http://lejos.sourceforge.net/tools/eclipse/plugin/ev3</a:t>
            </a:r>
            <a:r>
              <a:rPr lang="en-AU" sz="2200" u="sng" kern="150" dirty="0">
                <a:solidFill>
                  <a:srgbClr val="FF3333"/>
                </a:solidFill>
                <a:latin typeface="Times New Roman" panose="02020603050405020304" pitchFamily="18" charset="0"/>
                <a:ea typeface="SimSun" panose="02010600030101010101" pitchFamily="2" charset="-122"/>
                <a:cs typeface="Mangal" panose="02040503050203030202" pitchFamily="18" charset="0"/>
              </a:rPr>
              <a:t> -&gt; Ok -&gt;  Select All -&gt; finish</a:t>
            </a:r>
            <a:endParaRPr lang="en-AU" sz="22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1375326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C9A2E0-C158-4BDA-AF1D-DEED6400FFFF}"/>
              </a:ext>
            </a:extLst>
          </p:cNvPr>
          <p:cNvSpPr/>
          <p:nvPr/>
        </p:nvSpPr>
        <p:spPr>
          <a:xfrm>
            <a:off x="928468" y="678214"/>
            <a:ext cx="10269415" cy="4966039"/>
          </a:xfrm>
          <a:prstGeom prst="rect">
            <a:avLst/>
          </a:prstGeom>
        </p:spPr>
        <p:txBody>
          <a:bodyPr wrap="square">
            <a:spAutoFit/>
          </a:bodyPr>
          <a:lstStyle/>
          <a:p>
            <a:pPr>
              <a:lnSpc>
                <a:spcPct val="115000"/>
              </a:lnSpc>
              <a:spcAft>
                <a:spcPts val="1000"/>
              </a:spcAft>
            </a:pPr>
            <a:r>
              <a:rPr lang="en-AU" sz="2600" b="1" u="sng" kern="150" dirty="0">
                <a:latin typeface="Times New Roman" panose="02020603050405020304" pitchFamily="18" charset="0"/>
                <a:ea typeface="SimSun" panose="02010600030101010101" pitchFamily="2" charset="-122"/>
                <a:cs typeface="Mangal" panose="02040503050203030202" pitchFamily="18" charset="0"/>
              </a:rPr>
              <a:t>Step 12</a:t>
            </a:r>
            <a:r>
              <a:rPr lang="en-AU" sz="2600" kern="150" dirty="0">
                <a:latin typeface="Times New Roman" panose="02020603050405020304" pitchFamily="18" charset="0"/>
                <a:ea typeface="SimSun" panose="02010600030101010101" pitchFamily="2" charset="-122"/>
                <a:cs typeface="Mangal" panose="02040503050203030202" pitchFamily="18" charset="0"/>
              </a:rPr>
              <a:t>- Now we will open a new </a:t>
            </a:r>
            <a:r>
              <a:rPr lang="en-AU" sz="26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2600" kern="150" dirty="0">
                <a:latin typeface="Times New Roman" panose="02020603050405020304" pitchFamily="18" charset="0"/>
                <a:ea typeface="SimSun" panose="02010600030101010101" pitchFamily="2" charset="-122"/>
                <a:cs typeface="Mangal" panose="02040503050203030202" pitchFamily="18" charset="0"/>
              </a:rPr>
              <a:t> project with java class where we can write our java code for EV3 robot. To do this we need to go</a:t>
            </a:r>
          </a:p>
          <a:p>
            <a:pPr>
              <a:lnSpc>
                <a:spcPct val="115000"/>
              </a:lnSpc>
              <a:spcAft>
                <a:spcPts val="1000"/>
              </a:spcAft>
            </a:pPr>
            <a:endParaRPr lang="en-AU" sz="26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rPr>
              <a:t>File -&gt; New -&gt; Other -&gt; </a:t>
            </a:r>
            <a:r>
              <a:rPr lang="en-AU" sz="26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2600" kern="150" dirty="0">
                <a:latin typeface="Times New Roman" panose="02020603050405020304" pitchFamily="18" charset="0"/>
                <a:ea typeface="SimSun" panose="02010600030101010101" pitchFamily="2" charset="-122"/>
                <a:cs typeface="Mangal" panose="02040503050203030202" pitchFamily="18" charset="0"/>
              </a:rPr>
              <a:t> project -&gt; and create our new </a:t>
            </a:r>
            <a:r>
              <a:rPr lang="en-AU" sz="26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2600" kern="150" dirty="0">
                <a:latin typeface="Times New Roman" panose="02020603050405020304" pitchFamily="18" charset="0"/>
                <a:ea typeface="SimSun" panose="02010600030101010101" pitchFamily="2" charset="-122"/>
                <a:cs typeface="Mangal" panose="02040503050203030202" pitchFamily="18" charset="0"/>
              </a:rPr>
              <a:t> project</a:t>
            </a:r>
          </a:p>
          <a:p>
            <a:pPr>
              <a:lnSpc>
                <a:spcPct val="115000"/>
              </a:lnSpc>
              <a:spcAft>
                <a:spcPts val="1000"/>
              </a:spcAft>
            </a:pPr>
            <a:endParaRPr lang="en-AU" sz="26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rPr>
              <a:t>Then we go to package explorer on the left hand site of eclipse.</a:t>
            </a:r>
          </a:p>
          <a:p>
            <a:pPr>
              <a:lnSpc>
                <a:spcPct val="115000"/>
              </a:lnSpc>
              <a:spcAft>
                <a:spcPts val="1000"/>
              </a:spcAft>
            </a:pPr>
            <a:endParaRPr lang="en-AU" sz="26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rPr>
              <a:t>Right click our project -&gt; New -&gt; Class -&gt; and we create our first java class for </a:t>
            </a:r>
            <a:r>
              <a:rPr lang="en-AU" sz="26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2600" kern="150" dirty="0">
                <a:latin typeface="Times New Roman" panose="02020603050405020304" pitchFamily="18" charset="0"/>
                <a:ea typeface="SimSun" panose="02010600030101010101" pitchFamily="2" charset="-122"/>
                <a:cs typeface="Mangal" panose="02040503050203030202" pitchFamily="18" charset="0"/>
              </a:rPr>
              <a:t> project.</a:t>
            </a:r>
            <a:endParaRPr lang="en-AU" sz="26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3055986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6619E-0409-4FFE-A6A7-DFED5C3CDAAC}"/>
              </a:ext>
            </a:extLst>
          </p:cNvPr>
          <p:cNvSpPr>
            <a:spLocks noGrp="1"/>
          </p:cNvSpPr>
          <p:nvPr>
            <p:ph type="title"/>
          </p:nvPr>
        </p:nvSpPr>
        <p:spPr/>
        <p:txBody>
          <a:bodyPr>
            <a:normAutofit fontScale="90000"/>
          </a:bodyPr>
          <a:lstStyle/>
          <a:p>
            <a:r>
              <a:rPr lang="en-AU" dirty="0">
                <a:solidFill>
                  <a:srgbClr val="00B0F0"/>
                </a:solidFill>
                <a:effectLst/>
              </a:rPr>
              <a:t>9. Write your first EV3 java program</a:t>
            </a:r>
            <a:br>
              <a:rPr lang="en-AU" dirty="0">
                <a:solidFill>
                  <a:srgbClr val="0070C0"/>
                </a:solidFill>
                <a:effectLst/>
              </a:rPr>
            </a:br>
            <a:endParaRPr lang="en-AU" dirty="0">
              <a:solidFill>
                <a:srgbClr val="0070C0"/>
              </a:solidFill>
            </a:endParaRPr>
          </a:p>
        </p:txBody>
      </p:sp>
      <p:sp>
        <p:nvSpPr>
          <p:cNvPr id="3" name="Rectangle 2">
            <a:extLst>
              <a:ext uri="{FF2B5EF4-FFF2-40B4-BE49-F238E27FC236}">
                <a16:creationId xmlns:a16="http://schemas.microsoft.com/office/drawing/2014/main" id="{1CFEAB9F-5BFC-49C8-96F6-232D7FF6C355}"/>
              </a:ext>
            </a:extLst>
          </p:cNvPr>
          <p:cNvSpPr/>
          <p:nvPr/>
        </p:nvSpPr>
        <p:spPr>
          <a:xfrm>
            <a:off x="913795" y="1862797"/>
            <a:ext cx="10353762" cy="4709559"/>
          </a:xfrm>
          <a:prstGeom prst="rect">
            <a:avLst/>
          </a:prstGeom>
        </p:spPr>
        <p:txBody>
          <a:bodyPr wrap="square">
            <a:spAutoFit/>
          </a:bodyPr>
          <a:lstStyle/>
          <a:p>
            <a:pPr>
              <a:lnSpc>
                <a:spcPct val="115000"/>
              </a:lnSpc>
              <a:spcAft>
                <a:spcPts val="1000"/>
              </a:spcAft>
            </a:pPr>
            <a:r>
              <a:rPr lang="en-AU" sz="26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2600" kern="150" dirty="0">
                <a:latin typeface="Times New Roman" panose="02020603050405020304" pitchFamily="18" charset="0"/>
                <a:ea typeface="SimSun" panose="02010600030101010101" pitchFamily="2" charset="-122"/>
                <a:cs typeface="Mangal" panose="02040503050203030202" pitchFamily="18" charset="0"/>
              </a:rPr>
              <a:t> is a Java Virtual Machine (JVM) that allow your computer to run java program for your EV3 robot.  </a:t>
            </a:r>
            <a:r>
              <a:rPr lang="en-AU" sz="26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2600" kern="150" dirty="0">
                <a:latin typeface="Times New Roman" panose="02020603050405020304" pitchFamily="18" charset="0"/>
                <a:ea typeface="SimSun" panose="02010600030101010101" pitchFamily="2" charset="-122"/>
                <a:cs typeface="Mangal" panose="02040503050203030202" pitchFamily="18" charset="0"/>
              </a:rPr>
              <a:t> comes with including 25 package and in those package hierarchies, there are hundreds classes. They can enable your robot to do any certain action you choose.</a:t>
            </a:r>
          </a:p>
          <a:p>
            <a:pP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rPr>
              <a:t>Java program for forwarding  your EV3 robot :</a:t>
            </a:r>
          </a:p>
          <a:p>
            <a:pP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rPr>
              <a:t>In Eclipse, got to "</a:t>
            </a:r>
            <a:r>
              <a:rPr lang="en-AU" sz="26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2600" kern="150" dirty="0">
                <a:latin typeface="Times New Roman" panose="02020603050405020304" pitchFamily="18" charset="0"/>
                <a:ea typeface="SimSun" panose="02010600030101010101" pitchFamily="2" charset="-122"/>
                <a:cs typeface="Mangal" panose="02040503050203030202" pitchFamily="18" charset="0"/>
              </a:rPr>
              <a:t> EV3 Project" create a project and name it "EV3 Robot" (an example)</a:t>
            </a:r>
          </a:p>
          <a:p>
            <a:pP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rPr>
              <a:t>In "EV3 Robot" Project, create an package and name it "Pack" (an example).</a:t>
            </a:r>
          </a:p>
          <a:p>
            <a:pPr>
              <a:lnSpc>
                <a:spcPct val="115000"/>
              </a:lnSpc>
              <a:spcAft>
                <a:spcPts val="1000"/>
              </a:spcAft>
            </a:pPr>
            <a:r>
              <a:rPr lang="en-AU" sz="2600" kern="150" dirty="0">
                <a:latin typeface="Times New Roman" panose="02020603050405020304" pitchFamily="18" charset="0"/>
                <a:ea typeface="SimSun" panose="02010600030101010101" pitchFamily="2" charset="-122"/>
                <a:cs typeface="Mangal" panose="02040503050203030202" pitchFamily="18" charset="0"/>
              </a:rPr>
              <a:t>In "Pack" , create a java class and name it "Robot Forward" (an example)</a:t>
            </a:r>
            <a:endParaRPr lang="en-AU" sz="26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1776305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ABB08-A3E8-418C-861A-2293404E39A3}"/>
              </a:ext>
            </a:extLst>
          </p:cNvPr>
          <p:cNvSpPr>
            <a:spLocks noGrp="1"/>
          </p:cNvSpPr>
          <p:nvPr>
            <p:ph type="title"/>
          </p:nvPr>
        </p:nvSpPr>
        <p:spPr/>
        <p:txBody>
          <a:bodyPr>
            <a:normAutofit fontScale="90000"/>
          </a:bodyPr>
          <a:lstStyle/>
          <a:p>
            <a:r>
              <a:rPr lang="en-AU" u="sng" dirty="0">
                <a:effectLst/>
              </a:rPr>
              <a:t>First program (move </a:t>
            </a:r>
            <a:r>
              <a:rPr lang="en-AU" u="sng" dirty="0" err="1">
                <a:effectLst/>
              </a:rPr>
              <a:t>forword</a:t>
            </a:r>
            <a:r>
              <a:rPr lang="en-AU" u="sng" dirty="0">
                <a:effectLst/>
              </a:rPr>
              <a:t> or </a:t>
            </a:r>
            <a:r>
              <a:rPr lang="en-AU" u="sng" dirty="0" err="1">
                <a:effectLst/>
              </a:rPr>
              <a:t>backword</a:t>
            </a:r>
            <a:r>
              <a:rPr lang="en-AU" u="sng" dirty="0">
                <a:effectLst/>
              </a:rPr>
              <a:t>)</a:t>
            </a:r>
            <a:br>
              <a:rPr lang="en-AU" dirty="0">
                <a:effectLst/>
              </a:rPr>
            </a:br>
            <a:endParaRPr lang="en-AU" dirty="0"/>
          </a:p>
        </p:txBody>
      </p:sp>
      <p:sp>
        <p:nvSpPr>
          <p:cNvPr id="3" name="Rectangle 2">
            <a:extLst>
              <a:ext uri="{FF2B5EF4-FFF2-40B4-BE49-F238E27FC236}">
                <a16:creationId xmlns:a16="http://schemas.microsoft.com/office/drawing/2014/main" id="{A7A8F3C0-2CC2-4336-B3C4-964A978961DC}"/>
              </a:ext>
            </a:extLst>
          </p:cNvPr>
          <p:cNvSpPr/>
          <p:nvPr/>
        </p:nvSpPr>
        <p:spPr>
          <a:xfrm>
            <a:off x="1828165" y="1459485"/>
            <a:ext cx="7934177" cy="5300041"/>
          </a:xfrm>
          <a:prstGeom prst="rect">
            <a:avLst/>
          </a:prstGeom>
        </p:spPr>
        <p:txBody>
          <a:bodyPr wrap="square">
            <a:spAutoFit/>
          </a:bodyPr>
          <a:lstStyle/>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package Pack;</a:t>
            </a: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import </a:t>
            </a:r>
            <a:r>
              <a:rPr lang="en-AU" kern="150" dirty="0" err="1">
                <a:latin typeface="Times New Roman" panose="02020603050405020304" pitchFamily="18" charset="0"/>
                <a:ea typeface="SimSun" panose="02010600030101010101" pitchFamily="2" charset="-122"/>
                <a:cs typeface="Mangal" panose="02040503050203030202" pitchFamily="18" charset="0"/>
              </a:rPr>
              <a:t>lejos.hardware.motor.Motor</a:t>
            </a:r>
            <a:r>
              <a:rPr lang="en-AU" kern="150" dirty="0">
                <a:latin typeface="Times New Roman" panose="02020603050405020304" pitchFamily="18" charset="0"/>
                <a:ea typeface="SimSun" panose="02010600030101010101" pitchFamily="2" charset="-122"/>
                <a:cs typeface="Mangal" panose="02040503050203030202" pitchFamily="18" charset="0"/>
              </a:rPr>
              <a:t>;</a:t>
            </a: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import </a:t>
            </a:r>
            <a:r>
              <a:rPr lang="en-AU" kern="150" dirty="0" err="1">
                <a:latin typeface="Times New Roman" panose="02020603050405020304" pitchFamily="18" charset="0"/>
                <a:ea typeface="SimSun" panose="02010600030101010101" pitchFamily="2" charset="-122"/>
                <a:cs typeface="Mangal" panose="02040503050203030202" pitchFamily="18" charset="0"/>
              </a:rPr>
              <a:t>lejos.utility.Delay</a:t>
            </a:r>
            <a:r>
              <a:rPr lang="en-AU" kern="150" dirty="0">
                <a:latin typeface="Times New Roman" panose="02020603050405020304" pitchFamily="18" charset="0"/>
                <a:ea typeface="SimSun" panose="02010600030101010101" pitchFamily="2" charset="-122"/>
                <a:cs typeface="Mangal" panose="02040503050203030202" pitchFamily="18" charset="0"/>
              </a:rPr>
              <a:t>;</a:t>
            </a: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public class </a:t>
            </a:r>
            <a:r>
              <a:rPr lang="en-AU" kern="150" dirty="0" err="1">
                <a:latin typeface="Times New Roman" panose="02020603050405020304" pitchFamily="18" charset="0"/>
                <a:ea typeface="SimSun" panose="02010600030101010101" pitchFamily="2" charset="-122"/>
                <a:cs typeface="Mangal" panose="02040503050203030202" pitchFamily="18" charset="0"/>
              </a:rPr>
              <a:t>RobotForward</a:t>
            </a:r>
            <a:r>
              <a:rPr lang="en-AU" kern="150" dirty="0">
                <a:latin typeface="Times New Roman" panose="02020603050405020304" pitchFamily="18" charset="0"/>
                <a:ea typeface="SimSun" panose="02010600030101010101" pitchFamily="2" charset="-122"/>
                <a:cs typeface="Mangal" panose="02040503050203030202" pitchFamily="18" charset="0"/>
              </a:rPr>
              <a:t> {</a:t>
            </a: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public static void main (String[]</a:t>
            </a:r>
            <a:r>
              <a:rPr lang="en-AU" kern="150" dirty="0" err="1">
                <a:latin typeface="Times New Roman" panose="02020603050405020304" pitchFamily="18" charset="0"/>
                <a:ea typeface="SimSun" panose="02010600030101010101" pitchFamily="2" charset="-122"/>
                <a:cs typeface="Mangal" panose="02040503050203030202" pitchFamily="18" charset="0"/>
              </a:rPr>
              <a:t>args</a:t>
            </a:r>
            <a:r>
              <a:rPr lang="en-AU" kern="150" dirty="0">
                <a:latin typeface="Times New Roman" panose="02020603050405020304" pitchFamily="18" charset="0"/>
                <a:ea typeface="SimSun" panose="02010600030101010101" pitchFamily="2" charset="-122"/>
                <a:cs typeface="Mangal" panose="02040503050203030202" pitchFamily="18" charset="0"/>
              </a:rPr>
              <a:t>){</a:t>
            </a: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a:t>
            </a:r>
            <a:r>
              <a:rPr lang="en-AU" kern="150" dirty="0" err="1">
                <a:latin typeface="Times New Roman" panose="02020603050405020304" pitchFamily="18" charset="0"/>
                <a:ea typeface="SimSun" panose="02010600030101010101" pitchFamily="2" charset="-122"/>
                <a:cs typeface="Mangal" panose="02040503050203030202" pitchFamily="18" charset="0"/>
              </a:rPr>
              <a:t>Motor.A.forward</a:t>
            </a:r>
            <a:r>
              <a:rPr lang="en-AU" kern="150" dirty="0">
                <a:latin typeface="Times New Roman" panose="02020603050405020304" pitchFamily="18" charset="0"/>
                <a:ea typeface="SimSun" panose="02010600030101010101" pitchFamily="2" charset="-122"/>
                <a:cs typeface="Mangal" panose="02040503050203030202" pitchFamily="18" charset="0"/>
              </a:rPr>
              <a:t>();</a:t>
            </a: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a:t>
            </a:r>
            <a:r>
              <a:rPr lang="en-AU" kern="150" dirty="0" err="1">
                <a:latin typeface="Times New Roman" panose="02020603050405020304" pitchFamily="18" charset="0"/>
                <a:ea typeface="SimSun" panose="02010600030101010101" pitchFamily="2" charset="-122"/>
                <a:cs typeface="Mangal" panose="02040503050203030202" pitchFamily="18" charset="0"/>
              </a:rPr>
              <a:t>Mototr.B.forward</a:t>
            </a:r>
            <a:r>
              <a:rPr lang="en-AU" kern="150" dirty="0">
                <a:latin typeface="Times New Roman" panose="02020603050405020304" pitchFamily="18" charset="0"/>
                <a:ea typeface="SimSun" panose="02010600030101010101" pitchFamily="2" charset="-122"/>
                <a:cs typeface="Mangal" panose="02040503050203030202" pitchFamily="18" charset="0"/>
              </a:rPr>
              <a:t>();</a:t>
            </a: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a:t>
            </a:r>
            <a:r>
              <a:rPr lang="en-AU" kern="150" dirty="0" err="1">
                <a:latin typeface="Times New Roman" panose="02020603050405020304" pitchFamily="18" charset="0"/>
                <a:ea typeface="SimSun" panose="02010600030101010101" pitchFamily="2" charset="-122"/>
                <a:cs typeface="Mangal" panose="02040503050203030202" pitchFamily="18" charset="0"/>
              </a:rPr>
              <a:t>Delay.msDelay</a:t>
            </a:r>
            <a:r>
              <a:rPr lang="en-AU" kern="150" dirty="0">
                <a:latin typeface="Times New Roman" panose="02020603050405020304" pitchFamily="18" charset="0"/>
                <a:ea typeface="SimSun" panose="02010600030101010101" pitchFamily="2" charset="-122"/>
                <a:cs typeface="Mangal" panose="02040503050203030202" pitchFamily="18" charset="0"/>
              </a:rPr>
              <a:t>(5000);</a:t>
            </a: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a:t>
            </a:r>
            <a:r>
              <a:rPr lang="en-AU" kern="150" dirty="0" err="1">
                <a:latin typeface="Times New Roman" panose="02020603050405020304" pitchFamily="18" charset="0"/>
                <a:ea typeface="SimSun" panose="02010600030101010101" pitchFamily="2" charset="-122"/>
                <a:cs typeface="Mangal" panose="02040503050203030202" pitchFamily="18" charset="0"/>
              </a:rPr>
              <a:t>Motor.A.stop</a:t>
            </a:r>
            <a:r>
              <a:rPr lang="en-AU" kern="150" dirty="0">
                <a:latin typeface="Times New Roman" panose="02020603050405020304" pitchFamily="18" charset="0"/>
                <a:ea typeface="SimSun" panose="02010600030101010101" pitchFamily="2" charset="-122"/>
                <a:cs typeface="Mangal" panose="02040503050203030202" pitchFamily="18" charset="0"/>
              </a:rPr>
              <a:t>();</a:t>
            </a: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a:t>
            </a:r>
            <a:r>
              <a:rPr lang="en-AU" kern="150" dirty="0" err="1">
                <a:latin typeface="Times New Roman" panose="02020603050405020304" pitchFamily="18" charset="0"/>
                <a:ea typeface="SimSun" panose="02010600030101010101" pitchFamily="2" charset="-122"/>
                <a:cs typeface="Mangal" panose="02040503050203030202" pitchFamily="18" charset="0"/>
              </a:rPr>
              <a:t>Motor.B.stop</a:t>
            </a:r>
            <a:r>
              <a:rPr lang="en-AU" kern="150" dirty="0">
                <a:latin typeface="Times New Roman" panose="02020603050405020304" pitchFamily="18" charset="0"/>
                <a:ea typeface="SimSun" panose="02010600030101010101" pitchFamily="2" charset="-122"/>
                <a:cs typeface="Mangal" panose="02040503050203030202" pitchFamily="18" charset="0"/>
              </a:rPr>
              <a:t>();</a:t>
            </a: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a:t>
            </a: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	}</a:t>
            </a: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4048123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69A12E-A636-4E20-8B79-258E2607D93D}"/>
              </a:ext>
            </a:extLst>
          </p:cNvPr>
          <p:cNvSpPr/>
          <p:nvPr/>
        </p:nvSpPr>
        <p:spPr>
          <a:xfrm>
            <a:off x="225083" y="590843"/>
            <a:ext cx="11662117" cy="5084469"/>
          </a:xfrm>
          <a:prstGeom prst="rect">
            <a:avLst/>
          </a:prstGeom>
        </p:spPr>
        <p:txBody>
          <a:bodyPr wrap="square">
            <a:spAutoFit/>
          </a:bodyPr>
          <a:lstStyle/>
          <a:p>
            <a:pPr>
              <a:lnSpc>
                <a:spcPct val="115000"/>
              </a:lnSpc>
              <a:spcAft>
                <a:spcPts val="1000"/>
              </a:spcAft>
            </a:pPr>
            <a:r>
              <a:rPr lang="en-AU" sz="3000" kern="150" dirty="0">
                <a:latin typeface="Times New Roman" panose="02020603050405020304" pitchFamily="18" charset="0"/>
                <a:ea typeface="SimSun" panose="02010600030101010101" pitchFamily="2" charset="-122"/>
                <a:cs typeface="Mangal" panose="02040503050203030202" pitchFamily="18" charset="0"/>
              </a:rPr>
              <a:t>In this java program we import </a:t>
            </a:r>
            <a:r>
              <a:rPr lang="en-AU" sz="3000" kern="150" dirty="0" err="1">
                <a:latin typeface="Times New Roman" panose="02020603050405020304" pitchFamily="18" charset="0"/>
                <a:ea typeface="SimSun" panose="02010600030101010101" pitchFamily="2" charset="-122"/>
                <a:cs typeface="Mangal" panose="02040503050203030202" pitchFamily="18" charset="0"/>
              </a:rPr>
              <a:t>leJOS</a:t>
            </a:r>
            <a:r>
              <a:rPr lang="en-AU" sz="3000" kern="150" dirty="0">
                <a:latin typeface="Times New Roman" panose="02020603050405020304" pitchFamily="18" charset="0"/>
                <a:ea typeface="SimSun" panose="02010600030101010101" pitchFamily="2" charset="-122"/>
                <a:cs typeface="Mangal" panose="02040503050203030202" pitchFamily="18" charset="0"/>
              </a:rPr>
              <a:t> hardware and utility package (remember that once you start coding your program, compiler will ask to import those class libraries so you just select and click. No need to import before you start programming. Easy )</a:t>
            </a:r>
          </a:p>
          <a:p>
            <a:pPr>
              <a:lnSpc>
                <a:spcPct val="115000"/>
              </a:lnSpc>
              <a:spcAft>
                <a:spcPts val="1000"/>
              </a:spcAft>
            </a:pPr>
            <a:r>
              <a:rPr lang="en-AU" sz="3000" b="1" u="sng" kern="150" dirty="0">
                <a:latin typeface="Times New Roman" panose="02020603050405020304" pitchFamily="18" charset="0"/>
                <a:ea typeface="SimSun" panose="02010600030101010101" pitchFamily="2" charset="-122"/>
                <a:cs typeface="Mangal" panose="02040503050203030202" pitchFamily="18" charset="0"/>
              </a:rPr>
              <a:t>Line: public class </a:t>
            </a:r>
            <a:r>
              <a:rPr lang="en-AU" sz="3000" b="1" u="sng" kern="150" dirty="0" err="1">
                <a:latin typeface="Times New Roman" panose="02020603050405020304" pitchFamily="18" charset="0"/>
                <a:ea typeface="SimSun" panose="02010600030101010101" pitchFamily="2" charset="-122"/>
                <a:cs typeface="Mangal" panose="02040503050203030202" pitchFamily="18" charset="0"/>
              </a:rPr>
              <a:t>RobotForward</a:t>
            </a:r>
            <a:r>
              <a:rPr lang="en-AU" sz="3000" b="1" kern="150" dirty="0">
                <a:latin typeface="Times New Roman" panose="02020603050405020304" pitchFamily="18" charset="0"/>
                <a:ea typeface="SimSun" panose="02010600030101010101" pitchFamily="2" charset="-122"/>
                <a:cs typeface="Mangal" panose="02040503050203030202" pitchFamily="18" charset="0"/>
              </a:rPr>
              <a:t> //</a:t>
            </a:r>
            <a:r>
              <a:rPr lang="en-AU" sz="3000" kern="150" dirty="0">
                <a:latin typeface="Times New Roman" panose="02020603050405020304" pitchFamily="18" charset="0"/>
                <a:ea typeface="SimSun" panose="02010600030101010101" pitchFamily="2" charset="-122"/>
                <a:cs typeface="Mangal" panose="02040503050203030202" pitchFamily="18" charset="0"/>
              </a:rPr>
              <a:t>This is the line of our main class of "</a:t>
            </a:r>
            <a:r>
              <a:rPr lang="en-AU" sz="3000" kern="150" dirty="0" err="1">
                <a:latin typeface="Times New Roman" panose="02020603050405020304" pitchFamily="18" charset="0"/>
                <a:ea typeface="SimSun" panose="02010600030101010101" pitchFamily="2" charset="-122"/>
                <a:cs typeface="Mangal" panose="02040503050203030202" pitchFamily="18" charset="0"/>
              </a:rPr>
              <a:t>RobotForword</a:t>
            </a:r>
            <a:r>
              <a:rPr lang="en-AU" sz="3000" kern="150" dirty="0">
                <a:latin typeface="Times New Roman" panose="02020603050405020304" pitchFamily="18" charset="0"/>
                <a:ea typeface="SimSun" panose="02010600030101010101" pitchFamily="2" charset="-122"/>
                <a:cs typeface="Mangal" panose="02040503050203030202" pitchFamily="18" charset="0"/>
              </a:rPr>
              <a:t>". Every java program must contain a main class. Inside this main class we can have many sub classes that link together with main class.</a:t>
            </a:r>
          </a:p>
          <a:p>
            <a:pPr>
              <a:lnSpc>
                <a:spcPct val="115000"/>
              </a:lnSpc>
              <a:spcAft>
                <a:spcPts val="1000"/>
              </a:spcAft>
            </a:pPr>
            <a:endParaRPr lang="en-AU" sz="3000" kern="150" dirty="0">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808848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57954F5-A097-48BF-BD76-454EDC3DCBCD}"/>
              </a:ext>
            </a:extLst>
          </p:cNvPr>
          <p:cNvSpPr/>
          <p:nvPr/>
        </p:nvSpPr>
        <p:spPr>
          <a:xfrm>
            <a:off x="154745" y="225084"/>
            <a:ext cx="11760589" cy="5998822"/>
          </a:xfrm>
          <a:prstGeom prst="rect">
            <a:avLst/>
          </a:prstGeom>
        </p:spPr>
        <p:txBody>
          <a:bodyPr wrap="square">
            <a:spAutoFit/>
          </a:bodyPr>
          <a:lstStyle/>
          <a:p>
            <a:pPr>
              <a:lnSpc>
                <a:spcPct val="115000"/>
              </a:lnSpc>
              <a:spcAft>
                <a:spcPts val="1000"/>
              </a:spcAft>
            </a:pPr>
            <a:r>
              <a:rPr lang="en-AU" sz="2800" b="1" u="sng" kern="150" dirty="0">
                <a:latin typeface="Times New Roman" panose="02020603050405020304" pitchFamily="18" charset="0"/>
                <a:ea typeface="SimSun" panose="02010600030101010101" pitchFamily="2" charset="-122"/>
                <a:cs typeface="Mangal" panose="02040503050203030202" pitchFamily="18" charset="0"/>
              </a:rPr>
              <a:t>Line: public static void main (String[]</a:t>
            </a:r>
            <a:r>
              <a:rPr lang="en-AU" sz="2800" b="1" u="sng" kern="150" dirty="0" err="1">
                <a:latin typeface="Times New Roman" panose="02020603050405020304" pitchFamily="18" charset="0"/>
                <a:ea typeface="SimSun" panose="02010600030101010101" pitchFamily="2" charset="-122"/>
                <a:cs typeface="Mangal" panose="02040503050203030202" pitchFamily="18" charset="0"/>
              </a:rPr>
              <a:t>args</a:t>
            </a:r>
            <a:r>
              <a:rPr lang="en-AU" sz="2800" b="1" u="sng" kern="150" dirty="0">
                <a:latin typeface="Times New Roman" panose="02020603050405020304" pitchFamily="18" charset="0"/>
                <a:ea typeface="SimSun" panose="02010600030101010101" pitchFamily="2" charset="-122"/>
                <a:cs typeface="Mangal" panose="02040503050203030202" pitchFamily="18" charset="0"/>
              </a:rPr>
              <a:t>) //</a:t>
            </a:r>
            <a:r>
              <a:rPr lang="en-AU" sz="2800" u="sng" kern="150" dirty="0">
                <a:latin typeface="Times New Roman" panose="02020603050405020304" pitchFamily="18" charset="0"/>
                <a:ea typeface="SimSun" panose="02010600030101010101" pitchFamily="2" charset="-122"/>
                <a:cs typeface="Mangal" panose="02040503050203030202" pitchFamily="18" charset="0"/>
              </a:rPr>
              <a:t> </a:t>
            </a:r>
            <a:r>
              <a:rPr lang="en-AU" sz="2800" kern="150" dirty="0">
                <a:latin typeface="Times New Roman" panose="02020603050405020304" pitchFamily="18" charset="0"/>
                <a:ea typeface="SimSun" panose="02010600030101010101" pitchFamily="2" charset="-122"/>
                <a:cs typeface="Mangal" panose="02040503050203030202" pitchFamily="18" charset="0"/>
              </a:rPr>
              <a:t>This is the line of main method begin (word "main"). In java program you can have many method around our many classes but you will have to have a main method that will execute the entire program.(main is a special method that most of the time automatically called by java virtual machine but in many cases like EV3, we need to declare) The method declaration began with keyword "public" to indicate that "the method is available to public". It can be called from method from other classes. "public and "private" are access modifier. Next word is "static" means that, same like "public" word it allows to call a method before you created the method object. Next word is "void" which specifies the method return type. Here "void" means it will not return any kind of data after method completing its task. In this main method we can see that it is an argument and data type is String.  </a:t>
            </a:r>
            <a:endParaRPr lang="en-AU" sz="28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243994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7EA9-1C52-49D2-93DD-FAFB213B78EF}"/>
              </a:ext>
            </a:extLst>
          </p:cNvPr>
          <p:cNvSpPr>
            <a:spLocks noGrp="1"/>
          </p:cNvSpPr>
          <p:nvPr>
            <p:ph type="title"/>
          </p:nvPr>
        </p:nvSpPr>
        <p:spPr/>
        <p:txBody>
          <a:bodyPr>
            <a:normAutofit fontScale="90000"/>
          </a:bodyPr>
          <a:lstStyle/>
          <a:p>
            <a:r>
              <a:rPr lang="en-AU" dirty="0">
                <a:effectLst/>
              </a:rPr>
              <a:t>1. What is robotics</a:t>
            </a:r>
            <a:br>
              <a:rPr lang="en-AU" dirty="0">
                <a:effectLst/>
              </a:rPr>
            </a:br>
            <a:endParaRPr lang="en-AU" dirty="0"/>
          </a:p>
        </p:txBody>
      </p:sp>
      <p:sp>
        <p:nvSpPr>
          <p:cNvPr id="3" name="Rectangle 2">
            <a:extLst>
              <a:ext uri="{FF2B5EF4-FFF2-40B4-BE49-F238E27FC236}">
                <a16:creationId xmlns:a16="http://schemas.microsoft.com/office/drawing/2014/main" id="{CC180BD3-4DF3-41A3-8E4D-F19F923028A7}"/>
              </a:ext>
            </a:extLst>
          </p:cNvPr>
          <p:cNvSpPr/>
          <p:nvPr/>
        </p:nvSpPr>
        <p:spPr>
          <a:xfrm>
            <a:off x="3048000" y="2599222"/>
            <a:ext cx="6096000" cy="1659557"/>
          </a:xfrm>
          <a:prstGeom prst="rect">
            <a:avLst/>
          </a:prstGeom>
        </p:spPr>
        <p:txBody>
          <a:bodyPr>
            <a:spAutoFit/>
          </a:bodyPr>
          <a:lstStyle/>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Robotics is the branch of technology that deals with the design, construction, operation, and application of robots.  Robots are machines that can be used to do jobs. Some robots can do work by themselves. Other robots must always have a person telling them what to do.</a:t>
            </a: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1911996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ADE4F8-1E47-4996-8961-9F6592B6843B}"/>
              </a:ext>
            </a:extLst>
          </p:cNvPr>
          <p:cNvSpPr/>
          <p:nvPr/>
        </p:nvSpPr>
        <p:spPr>
          <a:xfrm>
            <a:off x="253217" y="295423"/>
            <a:ext cx="11479237" cy="5896614"/>
          </a:xfrm>
          <a:prstGeom prst="rect">
            <a:avLst/>
          </a:prstGeom>
        </p:spPr>
        <p:txBody>
          <a:bodyPr wrap="square">
            <a:spAutoFit/>
          </a:bodyPr>
          <a:lstStyle/>
          <a:p>
            <a:pPr>
              <a:lnSpc>
                <a:spcPct val="115000"/>
              </a:lnSpc>
              <a:spcAft>
                <a:spcPts val="1000"/>
              </a:spcAft>
            </a:pPr>
            <a:r>
              <a:rPr lang="en-AU" sz="2200" b="1" u="sng" kern="150" dirty="0">
                <a:latin typeface="Times New Roman" panose="02020603050405020304" pitchFamily="18" charset="0"/>
                <a:ea typeface="SimSun" panose="02010600030101010101" pitchFamily="2" charset="-122"/>
                <a:cs typeface="Mangal" panose="02040503050203030202" pitchFamily="18" charset="0"/>
              </a:rPr>
              <a:t>Line: </a:t>
            </a:r>
            <a:r>
              <a:rPr lang="en-AU" sz="2200" b="1" u="sng" kern="150" dirty="0" err="1">
                <a:latin typeface="Times New Roman" panose="02020603050405020304" pitchFamily="18" charset="0"/>
                <a:ea typeface="SimSun" panose="02010600030101010101" pitchFamily="2" charset="-122"/>
                <a:cs typeface="Mangal" panose="02040503050203030202" pitchFamily="18" charset="0"/>
              </a:rPr>
              <a:t>Motor.A.forward</a:t>
            </a:r>
            <a:r>
              <a:rPr lang="en-AU" sz="2200" b="1" u="sng" kern="150" dirty="0">
                <a:latin typeface="Times New Roman" panose="02020603050405020304" pitchFamily="18" charset="0"/>
                <a:ea typeface="SimSun" panose="02010600030101010101" pitchFamily="2" charset="-122"/>
                <a:cs typeface="Mangal" panose="02040503050203030202" pitchFamily="18" charset="0"/>
              </a:rPr>
              <a:t>(); </a:t>
            </a:r>
            <a:r>
              <a:rPr lang="en-AU" sz="2200" b="1" kern="150" dirty="0">
                <a:latin typeface="Times New Roman" panose="02020603050405020304" pitchFamily="18" charset="0"/>
                <a:ea typeface="SimSun" panose="02010600030101010101" pitchFamily="2" charset="-122"/>
                <a:cs typeface="Mangal" panose="02040503050203030202" pitchFamily="18" charset="0"/>
              </a:rPr>
              <a:t>//</a:t>
            </a:r>
            <a:r>
              <a:rPr lang="en-AU" sz="2200" kern="150" dirty="0">
                <a:latin typeface="Times New Roman" panose="02020603050405020304" pitchFamily="18" charset="0"/>
                <a:ea typeface="SimSun" panose="02010600030101010101" pitchFamily="2" charset="-122"/>
                <a:cs typeface="Mangal" panose="02040503050203030202" pitchFamily="18" charset="0"/>
              </a:rPr>
              <a:t> In this line we set the action for our EV3 robot. In this case we have 2 motor connected with 2 port A and B (EV3 brick has 8 port). So here word "Motor" means our EV3 motor. After this we write "." which means connect. Then we write word "A" means our EV3 port name (written on EV3 bricks). Then "." connect again. Now we write word "forward" means it will push our EV3 robot forward. Then "()" means it is a default constructor without any argument or value. We need this default empty parenthesis to execute java program. Next is ";" means end of one statement or line of code.</a:t>
            </a:r>
          </a:p>
          <a:p>
            <a:pPr>
              <a:lnSpc>
                <a:spcPct val="115000"/>
              </a:lnSpc>
              <a:spcAft>
                <a:spcPts val="1000"/>
              </a:spcAft>
            </a:pPr>
            <a:r>
              <a:rPr lang="en-AU" sz="2200" b="1" u="sng" kern="150" dirty="0">
                <a:latin typeface="Times New Roman" panose="02020603050405020304" pitchFamily="18" charset="0"/>
                <a:ea typeface="SimSun" panose="02010600030101010101" pitchFamily="2" charset="-122"/>
                <a:cs typeface="Mangal" panose="02040503050203030202" pitchFamily="18" charset="0"/>
              </a:rPr>
              <a:t>Line: </a:t>
            </a:r>
            <a:r>
              <a:rPr lang="en-AU" sz="2200" b="1" u="sng" kern="150" dirty="0" err="1">
                <a:latin typeface="Times New Roman" panose="02020603050405020304" pitchFamily="18" charset="0"/>
                <a:ea typeface="SimSun" panose="02010600030101010101" pitchFamily="2" charset="-122"/>
                <a:cs typeface="Mangal" panose="02040503050203030202" pitchFamily="18" charset="0"/>
              </a:rPr>
              <a:t>Mototr.B.forward</a:t>
            </a:r>
            <a:r>
              <a:rPr lang="en-AU" sz="2200" b="1" u="sng" kern="150" dirty="0">
                <a:latin typeface="Times New Roman" panose="02020603050405020304" pitchFamily="18" charset="0"/>
                <a:ea typeface="SimSun" panose="02010600030101010101" pitchFamily="2" charset="-122"/>
                <a:cs typeface="Mangal" panose="02040503050203030202" pitchFamily="18" charset="0"/>
              </a:rPr>
              <a:t>(); // </a:t>
            </a:r>
            <a:r>
              <a:rPr lang="en-AU" sz="2200" kern="150" dirty="0">
                <a:latin typeface="Times New Roman" panose="02020603050405020304" pitchFamily="18" charset="0"/>
                <a:ea typeface="SimSun" panose="02010600030101010101" pitchFamily="2" charset="-122"/>
                <a:cs typeface="Mangal" panose="02040503050203030202" pitchFamily="18" charset="0"/>
              </a:rPr>
              <a:t>Same as above line. The only difference here is the port name. This tome we are using Port "B" for our second EV3 motor.</a:t>
            </a:r>
          </a:p>
          <a:p>
            <a:pPr>
              <a:lnSpc>
                <a:spcPct val="115000"/>
              </a:lnSpc>
              <a:spcAft>
                <a:spcPts val="1000"/>
              </a:spcAft>
            </a:pPr>
            <a:r>
              <a:rPr lang="en-AU" sz="2200" b="1" u="sng" dirty="0"/>
              <a:t>Line: </a:t>
            </a:r>
            <a:r>
              <a:rPr lang="en-AU" sz="2200" b="1" u="sng" dirty="0" err="1"/>
              <a:t>Delay.msDelay</a:t>
            </a:r>
            <a:r>
              <a:rPr lang="en-AU" sz="2200" b="1" u="sng" dirty="0"/>
              <a:t>(5000);</a:t>
            </a:r>
            <a:r>
              <a:rPr lang="en-AU" sz="2200" b="1" dirty="0"/>
              <a:t> //</a:t>
            </a:r>
            <a:r>
              <a:rPr lang="en-AU" sz="2200" dirty="0"/>
              <a:t> This is the line decides about the time that how long we want to move our robot forward. We write 5000 milli second means 5 second. Once Motor A and B on move to forward, they will read this line and move forward for 5 seconds. Then execute the next line we have written.</a:t>
            </a:r>
          </a:p>
          <a:p>
            <a:pPr>
              <a:lnSpc>
                <a:spcPct val="115000"/>
              </a:lnSpc>
              <a:spcAft>
                <a:spcPts val="1000"/>
              </a:spcAft>
            </a:pPr>
            <a:endParaRPr lang="en-AU" sz="22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3030765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5BA759-DE03-48FB-9BDC-DD5C67CBDC18}"/>
              </a:ext>
            </a:extLst>
          </p:cNvPr>
          <p:cNvSpPr/>
          <p:nvPr/>
        </p:nvSpPr>
        <p:spPr>
          <a:xfrm>
            <a:off x="295423" y="295422"/>
            <a:ext cx="11549574" cy="6016262"/>
          </a:xfrm>
          <a:prstGeom prst="rect">
            <a:avLst/>
          </a:prstGeom>
        </p:spPr>
        <p:txBody>
          <a:bodyPr wrap="square">
            <a:spAutoFit/>
          </a:bodyPr>
          <a:lstStyle/>
          <a:p>
            <a:pPr>
              <a:lnSpc>
                <a:spcPct val="115000"/>
              </a:lnSpc>
              <a:spcAft>
                <a:spcPts val="1000"/>
              </a:spcAft>
            </a:pPr>
            <a:r>
              <a:rPr lang="en-AU" sz="2800" b="1" u="sng" kern="150" dirty="0">
                <a:latin typeface="Times New Roman" panose="02020603050405020304" pitchFamily="18" charset="0"/>
                <a:ea typeface="SimSun" panose="02010600030101010101" pitchFamily="2" charset="-122"/>
                <a:cs typeface="Mangal" panose="02040503050203030202" pitchFamily="18" charset="0"/>
              </a:rPr>
              <a:t>Line: </a:t>
            </a:r>
            <a:r>
              <a:rPr lang="en-AU" sz="2800" b="1" u="sng" kern="150" dirty="0" err="1">
                <a:latin typeface="Times New Roman" panose="02020603050405020304" pitchFamily="18" charset="0"/>
                <a:ea typeface="SimSun" panose="02010600030101010101" pitchFamily="2" charset="-122"/>
                <a:cs typeface="Mangal" panose="02040503050203030202" pitchFamily="18" charset="0"/>
              </a:rPr>
              <a:t>Motor.A.stop</a:t>
            </a:r>
            <a:r>
              <a:rPr lang="en-AU" sz="2800" b="1" u="sng" kern="150" dirty="0">
                <a:latin typeface="Times New Roman" panose="02020603050405020304" pitchFamily="18" charset="0"/>
                <a:ea typeface="SimSun" panose="02010600030101010101" pitchFamily="2" charset="-122"/>
                <a:cs typeface="Mangal" panose="02040503050203030202" pitchFamily="18" charset="0"/>
              </a:rPr>
              <a:t>();</a:t>
            </a:r>
            <a:r>
              <a:rPr lang="en-AU" sz="2800" b="1" kern="150" dirty="0">
                <a:latin typeface="Times New Roman" panose="02020603050405020304" pitchFamily="18" charset="0"/>
                <a:ea typeface="SimSun" panose="02010600030101010101" pitchFamily="2" charset="-122"/>
                <a:cs typeface="Mangal" panose="02040503050203030202" pitchFamily="18" charset="0"/>
              </a:rPr>
              <a:t> // </a:t>
            </a:r>
            <a:r>
              <a:rPr lang="en-AU" sz="2800" kern="150" dirty="0">
                <a:latin typeface="Times New Roman" panose="02020603050405020304" pitchFamily="18" charset="0"/>
                <a:ea typeface="SimSun" panose="02010600030101010101" pitchFamily="2" charset="-122"/>
                <a:cs typeface="Mangal" panose="02040503050203030202" pitchFamily="18" charset="0"/>
              </a:rPr>
              <a:t>After moving forward for 5 second we want stop our robot(otherwise it will move forever until charge is finished). Same like before we write "Motor", and ".",  and "A", and ".", and "stop", and "()", and ";" means we connect Motor A to stop. End </a:t>
            </a:r>
            <a:r>
              <a:rPr lang="en-AU" sz="2800" kern="150" dirty="0" err="1">
                <a:latin typeface="Times New Roman" panose="02020603050405020304" pitchFamily="18" charset="0"/>
                <a:ea typeface="SimSun" panose="02010600030101010101" pitchFamily="2" charset="-122"/>
                <a:cs typeface="Mangal" panose="02040503050203030202" pitchFamily="18" charset="0"/>
              </a:rPr>
              <a:t>os</a:t>
            </a:r>
            <a:r>
              <a:rPr lang="en-AU" sz="2800" kern="150" dirty="0">
                <a:latin typeface="Times New Roman" panose="02020603050405020304" pitchFamily="18" charset="0"/>
                <a:ea typeface="SimSun" panose="02010600030101010101" pitchFamily="2" charset="-122"/>
                <a:cs typeface="Mangal" panose="02040503050203030202" pitchFamily="18" charset="0"/>
              </a:rPr>
              <a:t> statement.</a:t>
            </a:r>
          </a:p>
          <a:p>
            <a:pPr>
              <a:lnSpc>
                <a:spcPct val="115000"/>
              </a:lnSpc>
              <a:spcAft>
                <a:spcPts val="1000"/>
              </a:spcAft>
            </a:pPr>
            <a:r>
              <a:rPr lang="en-AU" sz="2800" b="1" u="sng" kern="150" dirty="0">
                <a:latin typeface="Times New Roman" panose="02020603050405020304" pitchFamily="18" charset="0"/>
                <a:ea typeface="SimSun" panose="02010600030101010101" pitchFamily="2" charset="-122"/>
                <a:cs typeface="Mangal" panose="02040503050203030202" pitchFamily="18" charset="0"/>
              </a:rPr>
              <a:t>Line: </a:t>
            </a:r>
            <a:r>
              <a:rPr lang="en-AU" sz="2800" b="1" u="sng" kern="150" dirty="0" err="1">
                <a:latin typeface="Times New Roman" panose="02020603050405020304" pitchFamily="18" charset="0"/>
                <a:ea typeface="SimSun" panose="02010600030101010101" pitchFamily="2" charset="-122"/>
                <a:cs typeface="Mangal" panose="02040503050203030202" pitchFamily="18" charset="0"/>
              </a:rPr>
              <a:t>Motor.B.stop</a:t>
            </a:r>
            <a:r>
              <a:rPr lang="en-AU" sz="2800" b="1" u="sng" kern="150" dirty="0">
                <a:latin typeface="Times New Roman" panose="02020603050405020304" pitchFamily="18" charset="0"/>
                <a:ea typeface="SimSun" panose="02010600030101010101" pitchFamily="2" charset="-122"/>
                <a:cs typeface="Mangal" panose="02040503050203030202" pitchFamily="18" charset="0"/>
              </a:rPr>
              <a:t>(); </a:t>
            </a:r>
            <a:r>
              <a:rPr lang="en-AU" sz="2800" b="1" kern="150" dirty="0">
                <a:latin typeface="Times New Roman" panose="02020603050405020304" pitchFamily="18" charset="0"/>
                <a:ea typeface="SimSun" panose="02010600030101010101" pitchFamily="2" charset="-122"/>
                <a:cs typeface="Mangal" panose="02040503050203030202" pitchFamily="18" charset="0"/>
              </a:rPr>
              <a:t>//</a:t>
            </a:r>
            <a:r>
              <a:rPr lang="en-AU" sz="2800" kern="150" dirty="0">
                <a:latin typeface="Times New Roman" panose="02020603050405020304" pitchFamily="18" charset="0"/>
                <a:ea typeface="SimSun" panose="02010600030101010101" pitchFamily="2" charset="-122"/>
                <a:cs typeface="Mangal" panose="02040503050203030202" pitchFamily="18" charset="0"/>
              </a:rPr>
              <a:t> Same like Motor A, here we are writing code for Motor B.</a:t>
            </a:r>
          </a:p>
          <a:p>
            <a:pPr algn="just">
              <a:lnSpc>
                <a:spcPct val="115000"/>
              </a:lnSpc>
              <a:spcAft>
                <a:spcPts val="1000"/>
              </a:spcAft>
            </a:pPr>
            <a:r>
              <a:rPr lang="en-AU" sz="2800" kern="150" dirty="0">
                <a:latin typeface="Times New Roman" panose="02020603050405020304" pitchFamily="18" charset="0"/>
                <a:ea typeface="SimSun" panose="02010600030101010101" pitchFamily="2" charset="-122"/>
                <a:cs typeface="Mangal" panose="02040503050203030202" pitchFamily="18" charset="0"/>
              </a:rPr>
              <a:t>} // end of "main" method</a:t>
            </a:r>
          </a:p>
          <a:p>
            <a:pPr>
              <a:lnSpc>
                <a:spcPct val="115000"/>
              </a:lnSpc>
              <a:spcAft>
                <a:spcPts val="1000"/>
              </a:spcAft>
            </a:pPr>
            <a:r>
              <a:rPr lang="en-AU" sz="2800" kern="150" dirty="0">
                <a:latin typeface="Times New Roman" panose="02020603050405020304" pitchFamily="18" charset="0"/>
                <a:ea typeface="SimSun" panose="02010600030101010101" pitchFamily="2" charset="-122"/>
                <a:cs typeface="Mangal" panose="02040503050203030202" pitchFamily="18" charset="0"/>
              </a:rPr>
              <a:t>} // end of main class "</a:t>
            </a:r>
            <a:r>
              <a:rPr lang="en-AU" sz="2800" kern="150" dirty="0" err="1">
                <a:latin typeface="Times New Roman" panose="02020603050405020304" pitchFamily="18" charset="0"/>
                <a:ea typeface="SimSun" panose="02010600030101010101" pitchFamily="2" charset="-122"/>
                <a:cs typeface="Mangal" panose="02040503050203030202" pitchFamily="18" charset="0"/>
              </a:rPr>
              <a:t>RobotForward</a:t>
            </a:r>
            <a:r>
              <a:rPr lang="en-AU" sz="28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800" b="1" u="sng" kern="150" dirty="0">
                <a:latin typeface="Times New Roman" panose="02020603050405020304" pitchFamily="18" charset="0"/>
                <a:ea typeface="SimSun" panose="02010600030101010101" pitchFamily="2" charset="-122"/>
                <a:cs typeface="Mangal" panose="02040503050203030202" pitchFamily="18" charset="0"/>
              </a:rPr>
              <a:t>Remember: </a:t>
            </a:r>
            <a:r>
              <a:rPr lang="en-AU" sz="2800" kern="150" dirty="0">
                <a:latin typeface="Times New Roman" panose="02020603050405020304" pitchFamily="18" charset="0"/>
                <a:ea typeface="SimSun" panose="02010600030101010101" pitchFamily="2" charset="-122"/>
                <a:cs typeface="Mangal" panose="02040503050203030202" pitchFamily="18" charset="0"/>
              </a:rPr>
              <a:t>In this program if you replace word "backward" instead of word "forward", robot will function same way as before. The only difference is now is that, this robot will move backward.  </a:t>
            </a:r>
            <a:endParaRPr lang="en-AU" sz="28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154652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911B-DE14-49F7-B2E5-E038793B2EC8}"/>
              </a:ext>
            </a:extLst>
          </p:cNvPr>
          <p:cNvSpPr>
            <a:spLocks noGrp="1"/>
          </p:cNvSpPr>
          <p:nvPr>
            <p:ph type="title"/>
          </p:nvPr>
        </p:nvSpPr>
        <p:spPr>
          <a:xfrm>
            <a:off x="913795" y="314179"/>
            <a:ext cx="10353762" cy="1257300"/>
          </a:xfrm>
        </p:spPr>
        <p:txBody>
          <a:bodyPr>
            <a:normAutofit/>
          </a:bodyPr>
          <a:lstStyle/>
          <a:p>
            <a:r>
              <a:rPr lang="en-AU" u="sng" dirty="0">
                <a:effectLst/>
              </a:rPr>
              <a:t>Second Program (turn 90 degree )</a:t>
            </a:r>
            <a:endParaRPr lang="en-AU" dirty="0"/>
          </a:p>
        </p:txBody>
      </p:sp>
      <p:sp>
        <p:nvSpPr>
          <p:cNvPr id="3" name="Rectangle 2">
            <a:extLst>
              <a:ext uri="{FF2B5EF4-FFF2-40B4-BE49-F238E27FC236}">
                <a16:creationId xmlns:a16="http://schemas.microsoft.com/office/drawing/2014/main" id="{487BF3B6-BE3F-4958-9CB9-CB23549FD9AE}"/>
              </a:ext>
            </a:extLst>
          </p:cNvPr>
          <p:cNvSpPr/>
          <p:nvPr/>
        </p:nvSpPr>
        <p:spPr>
          <a:xfrm>
            <a:off x="913795" y="1571479"/>
            <a:ext cx="10353762" cy="5056128"/>
          </a:xfrm>
          <a:prstGeom prst="rect">
            <a:avLst/>
          </a:prstGeom>
        </p:spPr>
        <p:txBody>
          <a:bodyPr wrap="square">
            <a:spAutoFit/>
          </a:bodyPr>
          <a:lstStyle/>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package Pack;</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import </a:t>
            </a:r>
            <a:r>
              <a:rPr lang="en-AU" sz="1200" kern="150" dirty="0" err="1">
                <a:latin typeface="Times New Roman" panose="02020603050405020304" pitchFamily="18" charset="0"/>
                <a:ea typeface="SimSun" panose="02010600030101010101" pitchFamily="2" charset="-122"/>
                <a:cs typeface="Mangal" panose="02040503050203030202" pitchFamily="18" charset="0"/>
              </a:rPr>
              <a:t>lejos.hardware.motor.Motor</a:t>
            </a:r>
            <a:r>
              <a:rPr lang="en-AU" sz="1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import </a:t>
            </a:r>
            <a:r>
              <a:rPr lang="en-AU" sz="1200" kern="150" dirty="0" err="1">
                <a:latin typeface="Times New Roman" panose="02020603050405020304" pitchFamily="18" charset="0"/>
                <a:ea typeface="SimSun" panose="02010600030101010101" pitchFamily="2" charset="-122"/>
                <a:cs typeface="Mangal" panose="02040503050203030202" pitchFamily="18" charset="0"/>
              </a:rPr>
              <a:t>lejos.robotics.navigation.DifferentialPilot</a:t>
            </a:r>
            <a:r>
              <a:rPr lang="en-AU" sz="1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public class </a:t>
            </a:r>
            <a:r>
              <a:rPr lang="en-AU" sz="1200" kern="150" dirty="0" err="1">
                <a:latin typeface="Times New Roman" panose="02020603050405020304" pitchFamily="18" charset="0"/>
                <a:ea typeface="SimSun" panose="02010600030101010101" pitchFamily="2" charset="-122"/>
                <a:cs typeface="Mangal" panose="02040503050203030202" pitchFamily="18" charset="0"/>
              </a:rPr>
              <a:t>RobotTurn</a:t>
            </a:r>
            <a:r>
              <a:rPr lang="en-AU" sz="1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public static void main (String[]</a:t>
            </a:r>
            <a:r>
              <a:rPr lang="en-AU" sz="1200" kern="150" dirty="0" err="1">
                <a:latin typeface="Times New Roman" panose="02020603050405020304" pitchFamily="18" charset="0"/>
                <a:ea typeface="SimSun" panose="02010600030101010101" pitchFamily="2" charset="-122"/>
                <a:cs typeface="Mangal" panose="02040503050203030202" pitchFamily="18" charset="0"/>
              </a:rPr>
              <a:t>args</a:t>
            </a:r>
            <a:r>
              <a:rPr lang="en-AU" sz="1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new  </a:t>
            </a:r>
            <a:r>
              <a:rPr lang="en-AU" sz="1200" kern="150" dirty="0" err="1">
                <a:latin typeface="Times New Roman" panose="02020603050405020304" pitchFamily="18" charset="0"/>
                <a:ea typeface="SimSun" panose="02010600030101010101" pitchFamily="2" charset="-122"/>
                <a:cs typeface="Mangal" panose="02040503050203030202" pitchFamily="18" charset="0"/>
              </a:rPr>
              <a:t>RobotTurn</a:t>
            </a:r>
            <a:r>
              <a:rPr lang="en-AU" sz="1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public  </a:t>
            </a:r>
            <a:r>
              <a:rPr lang="en-AU" sz="1200" kern="150" dirty="0" err="1">
                <a:latin typeface="Times New Roman" panose="02020603050405020304" pitchFamily="18" charset="0"/>
                <a:ea typeface="SimSun" panose="02010600030101010101" pitchFamily="2" charset="-122"/>
                <a:cs typeface="Mangal" panose="02040503050203030202" pitchFamily="18" charset="0"/>
              </a:rPr>
              <a:t>RobotTurn</a:t>
            </a:r>
            <a:r>
              <a:rPr lang="en-AU" sz="1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a:t>
            </a:r>
            <a:r>
              <a:rPr lang="en-AU" sz="1200"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1200" kern="150" dirty="0">
                <a:latin typeface="Times New Roman" panose="02020603050405020304" pitchFamily="18" charset="0"/>
                <a:ea typeface="SimSun" panose="02010600030101010101" pitchFamily="2" charset="-122"/>
                <a:cs typeface="Mangal" panose="02040503050203030202" pitchFamily="18" charset="0"/>
              </a:rPr>
              <a:t> robot = new </a:t>
            </a:r>
            <a:r>
              <a:rPr lang="en-AU" sz="1200"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1200" kern="150" dirty="0">
                <a:latin typeface="Times New Roman" panose="02020603050405020304" pitchFamily="18" charset="0"/>
                <a:ea typeface="SimSun" panose="02010600030101010101" pitchFamily="2" charset="-122"/>
                <a:cs typeface="Mangal" panose="02040503050203030202" pitchFamily="18" charset="0"/>
              </a:rPr>
              <a:t> (1.2f, 4.1f, </a:t>
            </a:r>
            <a:r>
              <a:rPr lang="en-AU" sz="1200" kern="150" dirty="0" err="1">
                <a:latin typeface="Times New Roman" panose="02020603050405020304" pitchFamily="18" charset="0"/>
                <a:ea typeface="SimSun" panose="02010600030101010101" pitchFamily="2" charset="-122"/>
                <a:cs typeface="Mangal" panose="02040503050203030202" pitchFamily="18" charset="0"/>
              </a:rPr>
              <a:t>Motor.A</a:t>
            </a:r>
            <a:r>
              <a:rPr lang="en-AU" sz="1200" kern="150" dirty="0">
                <a:latin typeface="Times New Roman" panose="02020603050405020304" pitchFamily="18" charset="0"/>
                <a:ea typeface="SimSun" panose="02010600030101010101" pitchFamily="2" charset="-122"/>
                <a:cs typeface="Mangal" panose="02040503050203030202" pitchFamily="18" charset="0"/>
              </a:rPr>
              <a:t>, </a:t>
            </a:r>
            <a:r>
              <a:rPr lang="en-AU" sz="1200" kern="150" dirty="0" err="1">
                <a:latin typeface="Times New Roman" panose="02020603050405020304" pitchFamily="18" charset="0"/>
                <a:ea typeface="SimSun" panose="02010600030101010101" pitchFamily="2" charset="-122"/>
                <a:cs typeface="Mangal" panose="02040503050203030202" pitchFamily="18" charset="0"/>
              </a:rPr>
              <a:t>Motor.B</a:t>
            </a:r>
            <a:r>
              <a:rPr lang="en-AU" sz="1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robot.travel(12); //12 inch</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a:t>
            </a:r>
            <a:r>
              <a:rPr lang="en-AU" sz="1200" kern="150" dirty="0" err="1">
                <a:latin typeface="Times New Roman" panose="02020603050405020304" pitchFamily="18" charset="0"/>
                <a:ea typeface="SimSun" panose="02010600030101010101" pitchFamily="2" charset="-122"/>
                <a:cs typeface="Mangal" panose="02040503050203030202" pitchFamily="18" charset="0"/>
              </a:rPr>
              <a:t>robot.rotate</a:t>
            </a:r>
            <a:r>
              <a:rPr lang="en-AU" sz="1200" kern="150" dirty="0">
                <a:latin typeface="Times New Roman" panose="02020603050405020304" pitchFamily="18" charset="0"/>
                <a:ea typeface="SimSun" panose="02010600030101010101" pitchFamily="2" charset="-122"/>
                <a:cs typeface="Mangal" panose="02040503050203030202" pitchFamily="18" charset="0"/>
              </a:rPr>
              <a:t>(90); // rotate 90 degree</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1200" kern="150" dirty="0">
                <a:latin typeface="Times New Roman" panose="02020603050405020304" pitchFamily="18" charset="0"/>
                <a:ea typeface="SimSun" panose="02010600030101010101" pitchFamily="2" charset="-122"/>
                <a:cs typeface="Mangal" panose="02040503050203030202" pitchFamily="18" charset="0"/>
              </a:rPr>
              <a:t>}</a:t>
            </a:r>
            <a:endParaRPr lang="en-AU" sz="12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1397723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6C4D0C-1760-45B1-B79D-85E5F4C0E057}"/>
              </a:ext>
            </a:extLst>
          </p:cNvPr>
          <p:cNvSpPr/>
          <p:nvPr/>
        </p:nvSpPr>
        <p:spPr>
          <a:xfrm>
            <a:off x="323557" y="239152"/>
            <a:ext cx="11633981" cy="5888022"/>
          </a:xfrm>
          <a:prstGeom prst="rect">
            <a:avLst/>
          </a:prstGeom>
        </p:spPr>
        <p:txBody>
          <a:bodyPr wrap="square">
            <a:spAutoFit/>
          </a:bodyPr>
          <a:lstStyle/>
          <a:p>
            <a:pPr>
              <a:lnSpc>
                <a:spcPct val="115000"/>
              </a:lnSpc>
              <a:spcAft>
                <a:spcPts val="1000"/>
              </a:spcAft>
            </a:pPr>
            <a:endParaRPr lang="en-AU" sz="2800" b="1"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sz="2800" b="1" kern="150" dirty="0">
                <a:latin typeface="Times New Roman" panose="02020603050405020304" pitchFamily="18" charset="0"/>
                <a:ea typeface="SimSun" panose="02010600030101010101" pitchFamily="2" charset="-122"/>
                <a:cs typeface="Mangal" panose="02040503050203030202" pitchFamily="18" charset="0"/>
              </a:rPr>
              <a:t>Line- new  </a:t>
            </a:r>
            <a:r>
              <a:rPr lang="en-AU" sz="2800" b="1" kern="150" dirty="0" err="1">
                <a:latin typeface="Times New Roman" panose="02020603050405020304" pitchFamily="18" charset="0"/>
                <a:ea typeface="SimSun" panose="02010600030101010101" pitchFamily="2" charset="-122"/>
                <a:cs typeface="Mangal" panose="02040503050203030202" pitchFamily="18" charset="0"/>
              </a:rPr>
              <a:t>RobotTurn</a:t>
            </a:r>
            <a:r>
              <a:rPr lang="en-AU" sz="2800" b="1" kern="150" dirty="0">
                <a:latin typeface="Times New Roman" panose="02020603050405020304" pitchFamily="18" charset="0"/>
                <a:ea typeface="SimSun" panose="02010600030101010101" pitchFamily="2" charset="-122"/>
                <a:cs typeface="Mangal" panose="02040503050203030202" pitchFamily="18" charset="0"/>
              </a:rPr>
              <a:t>(); // </a:t>
            </a:r>
            <a:r>
              <a:rPr lang="en-AU" sz="2800" kern="150" dirty="0">
                <a:latin typeface="Times New Roman" panose="02020603050405020304" pitchFamily="18" charset="0"/>
                <a:ea typeface="SimSun" panose="02010600030101010101" pitchFamily="2" charset="-122"/>
                <a:cs typeface="Mangal" panose="02040503050203030202" pitchFamily="18" charset="0"/>
              </a:rPr>
              <a:t>here we create a constructor of main class "</a:t>
            </a:r>
            <a:r>
              <a:rPr lang="en-AU" sz="2800" kern="150" dirty="0" err="1">
                <a:latin typeface="Times New Roman" panose="02020603050405020304" pitchFamily="18" charset="0"/>
                <a:ea typeface="SimSun" panose="02010600030101010101" pitchFamily="2" charset="-122"/>
                <a:cs typeface="Mangal" panose="02040503050203030202" pitchFamily="18" charset="0"/>
              </a:rPr>
              <a:t>RobotTurn</a:t>
            </a:r>
            <a:r>
              <a:rPr lang="en-AU" sz="2800" kern="150" dirty="0">
                <a:latin typeface="Times New Roman" panose="02020603050405020304" pitchFamily="18" charset="0"/>
                <a:ea typeface="SimSun" panose="02010600030101010101" pitchFamily="2" charset="-122"/>
                <a:cs typeface="Mangal" panose="02040503050203030202" pitchFamily="18" charset="0"/>
              </a:rPr>
              <a:t>" means that we have created an object of main class " </a:t>
            </a:r>
            <a:r>
              <a:rPr lang="en-AU" sz="2800" kern="150" dirty="0" err="1">
                <a:latin typeface="Times New Roman" panose="02020603050405020304" pitchFamily="18" charset="0"/>
                <a:ea typeface="SimSun" panose="02010600030101010101" pitchFamily="2" charset="-122"/>
                <a:cs typeface="Mangal" panose="02040503050203030202" pitchFamily="18" charset="0"/>
              </a:rPr>
              <a:t>RobotTurn</a:t>
            </a:r>
            <a:r>
              <a:rPr lang="en-AU" sz="2800" kern="150" dirty="0">
                <a:latin typeface="Times New Roman" panose="02020603050405020304" pitchFamily="18" charset="0"/>
                <a:ea typeface="SimSun" panose="02010600030101010101" pitchFamily="2" charset="-122"/>
                <a:cs typeface="Mangal" panose="02040503050203030202" pitchFamily="18" charset="0"/>
              </a:rPr>
              <a:t>" so we can call this main class at any place of our program as an object of class.</a:t>
            </a:r>
          </a:p>
          <a:p>
            <a:pPr>
              <a:lnSpc>
                <a:spcPct val="115000"/>
              </a:lnSpc>
              <a:spcAft>
                <a:spcPts val="1000"/>
              </a:spcAft>
            </a:pPr>
            <a:endParaRPr lang="en-AU" sz="28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sz="2800" b="1" kern="150" dirty="0">
                <a:latin typeface="Times New Roman" panose="02020603050405020304" pitchFamily="18" charset="0"/>
                <a:ea typeface="SimSun" panose="02010600030101010101" pitchFamily="2" charset="-122"/>
                <a:cs typeface="Mangal" panose="02040503050203030202" pitchFamily="18" charset="0"/>
              </a:rPr>
              <a:t>Line- </a:t>
            </a:r>
            <a:r>
              <a:rPr lang="en-AU" sz="2800" b="1"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2800" b="1" kern="150" dirty="0">
                <a:latin typeface="Times New Roman" panose="02020603050405020304" pitchFamily="18" charset="0"/>
                <a:ea typeface="SimSun" panose="02010600030101010101" pitchFamily="2" charset="-122"/>
                <a:cs typeface="Mangal" panose="02040503050203030202" pitchFamily="18" charset="0"/>
              </a:rPr>
              <a:t> robot = new </a:t>
            </a:r>
            <a:r>
              <a:rPr lang="en-AU" sz="2800" b="1"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2800" b="1" kern="150" dirty="0">
                <a:latin typeface="Times New Roman" panose="02020603050405020304" pitchFamily="18" charset="0"/>
                <a:ea typeface="SimSun" panose="02010600030101010101" pitchFamily="2" charset="-122"/>
                <a:cs typeface="Mangal" panose="02040503050203030202" pitchFamily="18" charset="0"/>
              </a:rPr>
              <a:t> (2.1f, 4.1f, </a:t>
            </a:r>
            <a:r>
              <a:rPr lang="en-AU" sz="2800" b="1" kern="150" dirty="0" err="1">
                <a:latin typeface="Times New Roman" panose="02020603050405020304" pitchFamily="18" charset="0"/>
                <a:ea typeface="SimSun" panose="02010600030101010101" pitchFamily="2" charset="-122"/>
                <a:cs typeface="Mangal" panose="02040503050203030202" pitchFamily="18" charset="0"/>
              </a:rPr>
              <a:t>Motor.A</a:t>
            </a:r>
            <a:r>
              <a:rPr lang="en-AU" sz="2800" b="1" kern="150" dirty="0">
                <a:latin typeface="Times New Roman" panose="02020603050405020304" pitchFamily="18" charset="0"/>
                <a:ea typeface="SimSun" panose="02010600030101010101" pitchFamily="2" charset="-122"/>
                <a:cs typeface="Mangal" panose="02040503050203030202" pitchFamily="18" charset="0"/>
              </a:rPr>
              <a:t>, </a:t>
            </a:r>
            <a:r>
              <a:rPr lang="en-AU" sz="2800" b="1" kern="150" dirty="0" err="1">
                <a:latin typeface="Times New Roman" panose="02020603050405020304" pitchFamily="18" charset="0"/>
                <a:ea typeface="SimSun" panose="02010600030101010101" pitchFamily="2" charset="-122"/>
                <a:cs typeface="Mangal" panose="02040503050203030202" pitchFamily="18" charset="0"/>
              </a:rPr>
              <a:t>Motor.B</a:t>
            </a:r>
            <a:r>
              <a:rPr lang="en-AU" sz="2800" b="1" kern="150" dirty="0">
                <a:latin typeface="Times New Roman" panose="02020603050405020304" pitchFamily="18" charset="0"/>
                <a:ea typeface="SimSun" panose="02010600030101010101" pitchFamily="2" charset="-122"/>
                <a:cs typeface="Mangal" panose="02040503050203030202" pitchFamily="18" charset="0"/>
              </a:rPr>
              <a:t>); //</a:t>
            </a:r>
            <a:r>
              <a:rPr lang="en-AU" sz="2800" kern="150" dirty="0">
                <a:latin typeface="Times New Roman" panose="02020603050405020304" pitchFamily="18" charset="0"/>
                <a:ea typeface="SimSun" panose="02010600030101010101" pitchFamily="2" charset="-122"/>
                <a:cs typeface="Mangal" panose="02040503050203030202" pitchFamily="18" charset="0"/>
              </a:rPr>
              <a:t> here we call our class </a:t>
            </a:r>
            <a:r>
              <a:rPr lang="en-AU" sz="2800"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2800" kern="150" dirty="0">
                <a:latin typeface="Times New Roman" panose="02020603050405020304" pitchFamily="18" charset="0"/>
                <a:ea typeface="SimSun" panose="02010600030101010101" pitchFamily="2" charset="-122"/>
                <a:cs typeface="Mangal" panose="02040503050203030202" pitchFamily="18" charset="0"/>
              </a:rPr>
              <a:t> to do our main job. We create new object (instance) for  </a:t>
            </a:r>
            <a:r>
              <a:rPr lang="en-AU" sz="2800"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2800" kern="150" dirty="0">
                <a:latin typeface="Times New Roman" panose="02020603050405020304" pitchFamily="18" charset="0"/>
                <a:ea typeface="SimSun" panose="02010600030101010101" pitchFamily="2" charset="-122"/>
                <a:cs typeface="Mangal" panose="02040503050203030202" pitchFamily="18" charset="0"/>
              </a:rPr>
              <a:t> and name it as "robot". Then inside the parenthesis we give the argument value as "1.6f (inch and floating value)"  is our robot wheel diameter, then "4.1f"  is our robot wheel distance, then two motor and their port number.</a:t>
            </a:r>
            <a:endParaRPr lang="en-AU" sz="28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20830045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77BF6-B96B-4FC1-B163-82810E0B5CAC}"/>
              </a:ext>
            </a:extLst>
          </p:cNvPr>
          <p:cNvSpPr>
            <a:spLocks noGrp="1"/>
          </p:cNvSpPr>
          <p:nvPr>
            <p:ph type="title"/>
          </p:nvPr>
        </p:nvSpPr>
        <p:spPr>
          <a:xfrm>
            <a:off x="919119" y="398584"/>
            <a:ext cx="10353762" cy="1257300"/>
          </a:xfrm>
        </p:spPr>
        <p:txBody>
          <a:bodyPr>
            <a:normAutofit fontScale="90000"/>
          </a:bodyPr>
          <a:lstStyle/>
          <a:p>
            <a:r>
              <a:rPr lang="en-AU" u="sng" dirty="0">
                <a:effectLst/>
              </a:rPr>
              <a:t>Third program (touch sensor and </a:t>
            </a:r>
            <a:r>
              <a:rPr lang="en-AU" u="sng" dirty="0" err="1">
                <a:effectLst/>
              </a:rPr>
              <a:t>bumpercar</a:t>
            </a:r>
            <a:r>
              <a:rPr lang="en-AU" u="sng" dirty="0">
                <a:effectLst/>
              </a:rPr>
              <a:t>)</a:t>
            </a:r>
            <a:br>
              <a:rPr lang="en-AU" dirty="0">
                <a:effectLst/>
              </a:rPr>
            </a:br>
            <a:r>
              <a:rPr lang="en-AU" dirty="0">
                <a:effectLst/>
              </a:rPr>
              <a:t>[ program (a) touch sensor ]</a:t>
            </a:r>
            <a:endParaRPr lang="en-AU" dirty="0"/>
          </a:p>
        </p:txBody>
      </p:sp>
      <p:sp>
        <p:nvSpPr>
          <p:cNvPr id="3" name="Rectangle 2">
            <a:extLst>
              <a:ext uri="{FF2B5EF4-FFF2-40B4-BE49-F238E27FC236}">
                <a16:creationId xmlns:a16="http://schemas.microsoft.com/office/drawing/2014/main" id="{47CD2B7E-B069-4F78-8A2C-82B976D052EF}"/>
              </a:ext>
            </a:extLst>
          </p:cNvPr>
          <p:cNvSpPr/>
          <p:nvPr/>
        </p:nvSpPr>
        <p:spPr>
          <a:xfrm>
            <a:off x="919119" y="1655884"/>
            <a:ext cx="10353762" cy="4792146"/>
          </a:xfrm>
          <a:prstGeom prst="rect">
            <a:avLst/>
          </a:prstGeom>
        </p:spPr>
        <p:txBody>
          <a:bodyPr wrap="square">
            <a:spAutoFit/>
          </a:bodyPr>
          <a:lstStyle/>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import </a:t>
            </a:r>
            <a:r>
              <a:rPr lang="en-AU" sz="1100" kern="150" dirty="0" err="1">
                <a:latin typeface="Times New Roman" panose="02020603050405020304" pitchFamily="18" charset="0"/>
                <a:ea typeface="SimSun" panose="02010600030101010101" pitchFamily="2" charset="-122"/>
                <a:cs typeface="Mangal" panose="02040503050203030202" pitchFamily="18" charset="0"/>
              </a:rPr>
              <a:t>lejos.robotics.SampleProvider</a:t>
            </a:r>
            <a:r>
              <a:rPr lang="en-AU" sz="11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import </a:t>
            </a:r>
            <a:r>
              <a:rPr lang="en-AU" sz="1100" kern="150" dirty="0" err="1">
                <a:latin typeface="Times New Roman" panose="02020603050405020304" pitchFamily="18" charset="0"/>
                <a:ea typeface="SimSun" panose="02010600030101010101" pitchFamily="2" charset="-122"/>
                <a:cs typeface="Mangal" panose="02040503050203030202" pitchFamily="18" charset="0"/>
              </a:rPr>
              <a:t>lejos.robotics.filter.AbstractFilter</a:t>
            </a:r>
            <a:r>
              <a:rPr lang="en-AU" sz="11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public class </a:t>
            </a:r>
            <a:r>
              <a:rPr lang="en-AU" sz="1100" kern="150" dirty="0" err="1">
                <a:latin typeface="Times New Roman" panose="02020603050405020304" pitchFamily="18" charset="0"/>
                <a:ea typeface="SimSun" panose="02010600030101010101" pitchFamily="2" charset="-122"/>
                <a:cs typeface="Mangal" panose="02040503050203030202" pitchFamily="18" charset="0"/>
              </a:rPr>
              <a:t>robo_touchSensor</a:t>
            </a:r>
            <a:r>
              <a:rPr lang="en-AU" sz="1100" kern="150" dirty="0">
                <a:latin typeface="Times New Roman" panose="02020603050405020304" pitchFamily="18" charset="0"/>
                <a:ea typeface="SimSun" panose="02010600030101010101" pitchFamily="2" charset="-122"/>
                <a:cs typeface="Mangal" panose="02040503050203030202" pitchFamily="18" charset="0"/>
              </a:rPr>
              <a:t> extends </a:t>
            </a:r>
            <a:r>
              <a:rPr lang="en-AU" sz="1100" kern="150" dirty="0" err="1">
                <a:latin typeface="Times New Roman" panose="02020603050405020304" pitchFamily="18" charset="0"/>
                <a:ea typeface="SimSun" panose="02010600030101010101" pitchFamily="2" charset="-122"/>
                <a:cs typeface="Mangal" panose="02040503050203030202" pitchFamily="18" charset="0"/>
              </a:rPr>
              <a:t>AbstractFilter</a:t>
            </a:r>
            <a:r>
              <a:rPr lang="en-AU" sz="11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float [] sample;</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public </a:t>
            </a:r>
            <a:r>
              <a:rPr lang="en-AU" sz="1100" kern="150" dirty="0" err="1">
                <a:latin typeface="Times New Roman" panose="02020603050405020304" pitchFamily="18" charset="0"/>
                <a:ea typeface="SimSun" panose="02010600030101010101" pitchFamily="2" charset="-122"/>
                <a:cs typeface="Mangal" panose="02040503050203030202" pitchFamily="18" charset="0"/>
              </a:rPr>
              <a:t>robo_touchSensor</a:t>
            </a:r>
            <a:r>
              <a:rPr lang="en-AU" sz="1100" kern="150" dirty="0">
                <a:latin typeface="Times New Roman" panose="02020603050405020304" pitchFamily="18" charset="0"/>
                <a:ea typeface="SimSun" panose="02010600030101010101" pitchFamily="2" charset="-122"/>
                <a:cs typeface="Mangal" panose="02040503050203030202" pitchFamily="18" charset="0"/>
              </a:rPr>
              <a:t>(</a:t>
            </a:r>
            <a:r>
              <a:rPr lang="en-AU" sz="1100" kern="150" dirty="0" err="1">
                <a:latin typeface="Times New Roman" panose="02020603050405020304" pitchFamily="18" charset="0"/>
                <a:ea typeface="SimSun" panose="02010600030101010101" pitchFamily="2" charset="-122"/>
                <a:cs typeface="Mangal" panose="02040503050203030202" pitchFamily="18" charset="0"/>
              </a:rPr>
              <a:t>SampleProvider</a:t>
            </a:r>
            <a:r>
              <a:rPr lang="en-AU" sz="1100" kern="150" dirty="0">
                <a:latin typeface="Times New Roman" panose="02020603050405020304" pitchFamily="18" charset="0"/>
                <a:ea typeface="SimSun" panose="02010600030101010101" pitchFamily="2" charset="-122"/>
                <a:cs typeface="Mangal" panose="02040503050203030202" pitchFamily="18" charset="0"/>
              </a:rPr>
              <a:t> source) {</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super(source);</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sample = new float[</a:t>
            </a:r>
            <a:r>
              <a:rPr lang="en-AU" sz="1100" kern="150" dirty="0" err="1">
                <a:latin typeface="Times New Roman" panose="02020603050405020304" pitchFamily="18" charset="0"/>
                <a:ea typeface="SimSun" panose="02010600030101010101" pitchFamily="2" charset="-122"/>
                <a:cs typeface="Mangal" panose="02040503050203030202" pitchFamily="18" charset="0"/>
              </a:rPr>
              <a:t>sampleSize</a:t>
            </a:r>
            <a:r>
              <a:rPr lang="en-AU" sz="11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public </a:t>
            </a:r>
            <a:r>
              <a:rPr lang="en-AU" sz="1100" kern="150" dirty="0" err="1">
                <a:latin typeface="Times New Roman" panose="02020603050405020304" pitchFamily="18" charset="0"/>
                <a:ea typeface="SimSun" panose="02010600030101010101" pitchFamily="2" charset="-122"/>
                <a:cs typeface="Mangal" panose="02040503050203030202" pitchFamily="18" charset="0"/>
              </a:rPr>
              <a:t>boolean</a:t>
            </a:r>
            <a:r>
              <a:rPr lang="en-AU" sz="1100" kern="150" dirty="0">
                <a:latin typeface="Times New Roman" panose="02020603050405020304" pitchFamily="18" charset="0"/>
                <a:ea typeface="SimSun" panose="02010600030101010101" pitchFamily="2" charset="-122"/>
                <a:cs typeface="Mangal" panose="02040503050203030202" pitchFamily="18" charset="0"/>
              </a:rPr>
              <a:t> press(){</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a:t>
            </a:r>
            <a:r>
              <a:rPr lang="en-AU" sz="1100" kern="150" dirty="0" err="1">
                <a:latin typeface="Times New Roman" panose="02020603050405020304" pitchFamily="18" charset="0"/>
                <a:ea typeface="SimSun" panose="02010600030101010101" pitchFamily="2" charset="-122"/>
                <a:cs typeface="Mangal" panose="02040503050203030202" pitchFamily="18" charset="0"/>
              </a:rPr>
              <a:t>super.fetchSample</a:t>
            </a:r>
            <a:r>
              <a:rPr lang="en-AU" sz="1100" kern="150" dirty="0">
                <a:latin typeface="Times New Roman" panose="02020603050405020304" pitchFamily="18" charset="0"/>
                <a:ea typeface="SimSun" panose="02010600030101010101" pitchFamily="2" charset="-122"/>
                <a:cs typeface="Mangal" panose="02040503050203030202" pitchFamily="18" charset="0"/>
              </a:rPr>
              <a:t>(sample, 0);</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if (sample[0] == 0){</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return false;</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}else{</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return true;</a:t>
            </a:r>
          </a:p>
          <a:p>
            <a:pPr>
              <a:lnSpc>
                <a:spcPct val="115000"/>
              </a:lnSpc>
              <a:spcAft>
                <a:spcPts val="1000"/>
              </a:spcAft>
            </a:pPr>
            <a:r>
              <a:rPr lang="en-AU" sz="1100" kern="150" dirty="0">
                <a:latin typeface="Times New Roman" panose="02020603050405020304" pitchFamily="18" charset="0"/>
                <a:ea typeface="SimSun" panose="02010600030101010101" pitchFamily="2" charset="-122"/>
                <a:cs typeface="Mangal" panose="02040503050203030202" pitchFamily="18" charset="0"/>
              </a:rPr>
              <a:t>		} } }</a:t>
            </a:r>
            <a:endParaRPr lang="en-AU" sz="11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2163371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88AB0E-6620-4395-95FF-B02106D65F98}"/>
              </a:ext>
            </a:extLst>
          </p:cNvPr>
          <p:cNvSpPr/>
          <p:nvPr/>
        </p:nvSpPr>
        <p:spPr>
          <a:xfrm>
            <a:off x="225083" y="365760"/>
            <a:ext cx="11704320" cy="6270756"/>
          </a:xfrm>
          <a:prstGeom prst="rect">
            <a:avLst/>
          </a:prstGeom>
        </p:spPr>
        <p:txBody>
          <a:bodyPr wrap="square">
            <a:spAutoFit/>
          </a:bodyPr>
          <a:lstStyle/>
          <a:p>
            <a:pPr>
              <a:lnSpc>
                <a:spcPct val="115000"/>
              </a:lnSpc>
              <a:spcAft>
                <a:spcPts val="1000"/>
              </a:spcAft>
            </a:pPr>
            <a:r>
              <a:rPr lang="en-AU" sz="2000" b="1" kern="150" dirty="0">
                <a:latin typeface="Times New Roman" panose="02020603050405020304" pitchFamily="18" charset="0"/>
                <a:ea typeface="SimSun" panose="02010600030101010101" pitchFamily="2" charset="-122"/>
                <a:cs typeface="Mangal" panose="02040503050203030202" pitchFamily="18" charset="0"/>
              </a:rPr>
              <a:t>Remember</a:t>
            </a:r>
            <a:r>
              <a:rPr lang="en-AU" sz="2000" kern="150" dirty="0">
                <a:latin typeface="Times New Roman" panose="02020603050405020304" pitchFamily="18" charset="0"/>
                <a:ea typeface="SimSun" panose="02010600030101010101" pitchFamily="2" charset="-122"/>
                <a:cs typeface="Mangal" panose="02040503050203030202" pitchFamily="18" charset="0"/>
              </a:rPr>
              <a:t>- program (a) and program (b) are two separate java class in same package but the work together. That is why program (a) is the child java class without "main" method. program (b) is the parent java class with "main" method.</a:t>
            </a:r>
          </a:p>
          <a:p>
            <a:pPr>
              <a:lnSpc>
                <a:spcPct val="115000"/>
              </a:lnSpc>
              <a:spcAft>
                <a:spcPts val="1000"/>
              </a:spcAft>
            </a:pPr>
            <a:r>
              <a:rPr lang="en-AU" sz="2000" b="1" kern="150" dirty="0">
                <a:latin typeface="Times New Roman" panose="02020603050405020304" pitchFamily="18" charset="0"/>
                <a:ea typeface="SimSun" panose="02010600030101010101" pitchFamily="2" charset="-122"/>
                <a:cs typeface="Mangal" panose="02040503050203030202" pitchFamily="18" charset="0"/>
              </a:rPr>
              <a:t>Line- public class </a:t>
            </a:r>
            <a:r>
              <a:rPr lang="en-AU" sz="2000" b="1" kern="150" dirty="0" err="1">
                <a:latin typeface="Times New Roman" panose="02020603050405020304" pitchFamily="18" charset="0"/>
                <a:ea typeface="SimSun" panose="02010600030101010101" pitchFamily="2" charset="-122"/>
                <a:cs typeface="Mangal" panose="02040503050203030202" pitchFamily="18" charset="0"/>
              </a:rPr>
              <a:t>robo_touchSensor</a:t>
            </a:r>
            <a:r>
              <a:rPr lang="en-AU" sz="2000" b="1" kern="150" dirty="0">
                <a:latin typeface="Times New Roman" panose="02020603050405020304" pitchFamily="18" charset="0"/>
                <a:ea typeface="SimSun" panose="02010600030101010101" pitchFamily="2" charset="-122"/>
                <a:cs typeface="Mangal" panose="02040503050203030202" pitchFamily="18" charset="0"/>
              </a:rPr>
              <a:t> extends Abstract Filter // </a:t>
            </a:r>
            <a:r>
              <a:rPr lang="en-AU" sz="2000" kern="150" dirty="0">
                <a:latin typeface="Times New Roman" panose="02020603050405020304" pitchFamily="18" charset="0"/>
                <a:ea typeface="SimSun" panose="02010600030101010101" pitchFamily="2" charset="-122"/>
                <a:cs typeface="Mangal" panose="02040503050203030202" pitchFamily="18" charset="0"/>
              </a:rPr>
              <a:t>this line gives us a result of whether it is true or false means did we touch sensor or we did not touch sensor? if we touch the sensor this line will give us a true result and if we don't touch, it will give us a false result.</a:t>
            </a:r>
          </a:p>
          <a:p>
            <a:pPr>
              <a:lnSpc>
                <a:spcPct val="115000"/>
              </a:lnSpc>
              <a:spcAft>
                <a:spcPts val="1000"/>
              </a:spcAft>
            </a:pPr>
            <a:r>
              <a:rPr lang="en-AU" sz="2000" b="1" kern="150" dirty="0">
                <a:latin typeface="Times New Roman" panose="02020603050405020304" pitchFamily="18" charset="0"/>
                <a:ea typeface="SimSun" panose="02010600030101010101" pitchFamily="2" charset="-122"/>
                <a:cs typeface="Mangal" panose="02040503050203030202" pitchFamily="18" charset="0"/>
              </a:rPr>
              <a:t>Line- float [] sample; // </a:t>
            </a:r>
            <a:r>
              <a:rPr lang="en-AU" sz="2000" kern="150" dirty="0">
                <a:latin typeface="Times New Roman" panose="02020603050405020304" pitchFamily="18" charset="0"/>
                <a:ea typeface="SimSun" panose="02010600030101010101" pitchFamily="2" charset="-122"/>
                <a:cs typeface="Mangal" panose="02040503050203030202" pitchFamily="18" charset="0"/>
              </a:rPr>
              <a:t>this line we created to declare our global variable to store date. global variable always set right after class declaration. (above all other thing)</a:t>
            </a:r>
          </a:p>
          <a:p>
            <a:pPr>
              <a:lnSpc>
                <a:spcPct val="115000"/>
              </a:lnSpc>
              <a:spcAft>
                <a:spcPts val="1000"/>
              </a:spcAft>
            </a:pPr>
            <a:r>
              <a:rPr lang="en-AU" sz="2000" b="1" kern="150" dirty="0">
                <a:latin typeface="Times New Roman" panose="02020603050405020304" pitchFamily="18" charset="0"/>
                <a:ea typeface="SimSun" panose="02010600030101010101" pitchFamily="2" charset="-122"/>
                <a:cs typeface="Mangal" panose="02040503050203030202" pitchFamily="18" charset="0"/>
              </a:rPr>
              <a:t>Line - sample = new float[sample Size]; //</a:t>
            </a:r>
            <a:r>
              <a:rPr lang="en-AU" sz="2000" kern="150" dirty="0">
                <a:latin typeface="Times New Roman" panose="02020603050405020304" pitchFamily="18" charset="0"/>
                <a:ea typeface="SimSun" panose="02010600030101010101" pitchFamily="2" charset="-122"/>
                <a:cs typeface="Mangal" panose="02040503050203030202" pitchFamily="18" charset="0"/>
              </a:rPr>
              <a:t> here we setup (create object) our global variable declared before. [] bracket means we give the size of storage.</a:t>
            </a:r>
          </a:p>
          <a:p>
            <a:pPr>
              <a:lnSpc>
                <a:spcPct val="115000"/>
              </a:lnSpc>
              <a:spcAft>
                <a:spcPts val="1000"/>
              </a:spcAft>
            </a:pPr>
            <a:r>
              <a:rPr lang="en-AU" sz="2000" b="1" kern="150" dirty="0">
                <a:latin typeface="Times New Roman" panose="02020603050405020304" pitchFamily="18" charset="0"/>
                <a:ea typeface="SimSun" panose="02010600030101010101" pitchFamily="2" charset="-122"/>
                <a:cs typeface="Mangal" panose="02040503050203030202" pitchFamily="18" charset="0"/>
              </a:rPr>
              <a:t>Line- super(source);//</a:t>
            </a:r>
            <a:r>
              <a:rPr lang="en-AU" sz="2000" kern="150" dirty="0">
                <a:latin typeface="Times New Roman" panose="02020603050405020304" pitchFamily="18" charset="0"/>
                <a:ea typeface="SimSun" panose="02010600030101010101" pitchFamily="2" charset="-122"/>
                <a:cs typeface="Mangal" panose="02040503050203030202" pitchFamily="18" charset="0"/>
              </a:rPr>
              <a:t> this line by default calling the supper class constructor</a:t>
            </a:r>
          </a:p>
          <a:p>
            <a:pPr>
              <a:lnSpc>
                <a:spcPct val="115000"/>
              </a:lnSpc>
              <a:spcAft>
                <a:spcPts val="1000"/>
              </a:spcAft>
            </a:pPr>
            <a:r>
              <a:rPr lang="en-AU" sz="2000" b="1" kern="150" dirty="0">
                <a:latin typeface="Times New Roman" panose="02020603050405020304" pitchFamily="18" charset="0"/>
                <a:ea typeface="SimSun" panose="02010600030101010101" pitchFamily="2" charset="-122"/>
                <a:cs typeface="Mangal" panose="02040503050203030202" pitchFamily="18" charset="0"/>
              </a:rPr>
              <a:t>Line - public Boolean press(){ //</a:t>
            </a:r>
            <a:r>
              <a:rPr lang="en-AU" sz="2000" kern="150" dirty="0">
                <a:latin typeface="Times New Roman" panose="02020603050405020304" pitchFamily="18" charset="0"/>
                <a:ea typeface="SimSun" panose="02010600030101010101" pitchFamily="2" charset="-122"/>
                <a:cs typeface="Mangal" panose="02040503050203030202" pitchFamily="18" charset="0"/>
              </a:rPr>
              <a:t> we set our sensor detection method means touch sensor is pressed or not</a:t>
            </a:r>
          </a:p>
          <a:p>
            <a:pPr>
              <a:lnSpc>
                <a:spcPct val="115000"/>
              </a:lnSpc>
              <a:spcAft>
                <a:spcPts val="1000"/>
              </a:spcAft>
            </a:pPr>
            <a:r>
              <a:rPr lang="en-AU" sz="2000" b="1" kern="150" dirty="0">
                <a:latin typeface="Times New Roman" panose="02020603050405020304" pitchFamily="18" charset="0"/>
                <a:ea typeface="SimSun" panose="02010600030101010101" pitchFamily="2" charset="-122"/>
                <a:cs typeface="Mangal" panose="02040503050203030202" pitchFamily="18" charset="0"/>
              </a:rPr>
              <a:t>Line - </a:t>
            </a:r>
            <a:r>
              <a:rPr lang="en-AU" sz="2000" b="1" kern="150" dirty="0" err="1">
                <a:latin typeface="Times New Roman" panose="02020603050405020304" pitchFamily="18" charset="0"/>
                <a:ea typeface="SimSun" panose="02010600030101010101" pitchFamily="2" charset="-122"/>
                <a:cs typeface="Mangal" panose="02040503050203030202" pitchFamily="18" charset="0"/>
              </a:rPr>
              <a:t>super.fetchSample</a:t>
            </a:r>
            <a:r>
              <a:rPr lang="en-AU" sz="2000" b="1" kern="150" dirty="0">
                <a:latin typeface="Times New Roman" panose="02020603050405020304" pitchFamily="18" charset="0"/>
                <a:ea typeface="SimSun" panose="02010600030101010101" pitchFamily="2" charset="-122"/>
                <a:cs typeface="Mangal" panose="02040503050203030202" pitchFamily="18" charset="0"/>
              </a:rPr>
              <a:t>(sample, 0); //</a:t>
            </a:r>
            <a:r>
              <a:rPr lang="en-AU" sz="2000" kern="150" dirty="0">
                <a:latin typeface="Times New Roman" panose="02020603050405020304" pitchFamily="18" charset="0"/>
                <a:ea typeface="SimSun" panose="02010600030101010101" pitchFamily="2" charset="-122"/>
                <a:cs typeface="Mangal" panose="02040503050203030202" pitchFamily="18" charset="0"/>
              </a:rPr>
              <a:t> this line will query for the true and false result.</a:t>
            </a:r>
          </a:p>
          <a:p>
            <a:pPr>
              <a:lnSpc>
                <a:spcPct val="115000"/>
              </a:lnSpc>
              <a:spcAft>
                <a:spcPts val="1000"/>
              </a:spcAft>
            </a:pPr>
            <a:r>
              <a:rPr lang="en-AU" sz="2000" b="1" kern="150" dirty="0">
                <a:latin typeface="Times New Roman" panose="02020603050405020304" pitchFamily="18" charset="0"/>
                <a:ea typeface="SimSun" panose="02010600030101010101" pitchFamily="2" charset="-122"/>
                <a:cs typeface="Mangal" panose="02040503050203030202" pitchFamily="18" charset="0"/>
              </a:rPr>
              <a:t>Line - if (sample[0] == 0){ //</a:t>
            </a:r>
            <a:r>
              <a:rPr lang="en-AU" sz="2000" kern="150" dirty="0">
                <a:latin typeface="Times New Roman" panose="02020603050405020304" pitchFamily="18" charset="0"/>
                <a:ea typeface="SimSun" panose="02010600030101010101" pitchFamily="2" charset="-122"/>
                <a:cs typeface="Mangal" panose="02040503050203030202" pitchFamily="18" charset="0"/>
              </a:rPr>
              <a:t> this line here putting an if statement about our array "sample". if touch sensor pressed then true otherwise false.</a:t>
            </a: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1399312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extLst>
              <a:ext uri="{BEBA8EAE-BF5A-486C-A8C5-ECC9F3942E4B}">
                <a14:imgProps xmlns:a14="http://schemas.microsoft.com/office/drawing/2010/main">
                  <a14:imgLayer r:embed="rId3">
                    <a14:imgEffect>
                      <a14:artisticCement/>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6130-E7FA-47FB-9757-7B7869C5BA97}"/>
              </a:ext>
            </a:extLst>
          </p:cNvPr>
          <p:cNvSpPr>
            <a:spLocks noGrp="1"/>
          </p:cNvSpPr>
          <p:nvPr>
            <p:ph type="title"/>
          </p:nvPr>
        </p:nvSpPr>
        <p:spPr/>
        <p:txBody>
          <a:bodyPr>
            <a:normAutofit/>
          </a:bodyPr>
          <a:lstStyle/>
          <a:p>
            <a:r>
              <a:rPr lang="en-AU" u="sng" dirty="0">
                <a:effectLst/>
              </a:rPr>
              <a:t>[ program (b) </a:t>
            </a:r>
            <a:r>
              <a:rPr lang="en-AU" u="sng" dirty="0" err="1">
                <a:effectLst/>
              </a:rPr>
              <a:t>bumpercar</a:t>
            </a:r>
            <a:r>
              <a:rPr lang="en-AU" u="sng" dirty="0">
                <a:effectLst/>
              </a:rPr>
              <a:t> ]</a:t>
            </a:r>
            <a:endParaRPr lang="en-AU" dirty="0"/>
          </a:p>
        </p:txBody>
      </p:sp>
      <p:sp>
        <p:nvSpPr>
          <p:cNvPr id="3" name="Rectangle 2">
            <a:extLst>
              <a:ext uri="{FF2B5EF4-FFF2-40B4-BE49-F238E27FC236}">
                <a16:creationId xmlns:a16="http://schemas.microsoft.com/office/drawing/2014/main" id="{A90E173C-B2CB-47CC-BD06-691A517919BB}"/>
              </a:ext>
            </a:extLst>
          </p:cNvPr>
          <p:cNvSpPr/>
          <p:nvPr/>
        </p:nvSpPr>
        <p:spPr>
          <a:xfrm>
            <a:off x="3048000" y="1449163"/>
            <a:ext cx="6096000" cy="5108706"/>
          </a:xfrm>
          <a:prstGeom prst="rect">
            <a:avLst/>
          </a:prstGeom>
        </p:spPr>
        <p:txBody>
          <a:bodyPr>
            <a:spAutoFit/>
          </a:bodyPr>
          <a:lstStyle/>
          <a:p>
            <a:pPr>
              <a:lnSpc>
                <a:spcPct val="115000"/>
              </a:lnSpc>
              <a:spcAft>
                <a:spcPts val="1000"/>
              </a:spcAft>
            </a:pPr>
            <a:endParaRPr lang="en-AU" sz="22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import </a:t>
            </a:r>
            <a:r>
              <a:rPr lang="en-AU" sz="2200" kern="150" dirty="0" err="1">
                <a:latin typeface="Times New Roman" panose="02020603050405020304" pitchFamily="18" charset="0"/>
                <a:ea typeface="SimSun" panose="02010600030101010101" pitchFamily="2" charset="-122"/>
                <a:cs typeface="Mangal" panose="02040503050203030202" pitchFamily="18" charset="0"/>
              </a:rPr>
              <a:t>java.util.Random</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import </a:t>
            </a:r>
            <a:r>
              <a:rPr lang="en-AU" sz="2200" kern="150" dirty="0" err="1">
                <a:latin typeface="Times New Roman" panose="02020603050405020304" pitchFamily="18" charset="0"/>
                <a:ea typeface="SimSun" panose="02010600030101010101" pitchFamily="2" charset="-122"/>
                <a:cs typeface="Mangal" panose="02040503050203030202" pitchFamily="18" charset="0"/>
              </a:rPr>
              <a:t>lejos.hardware.Brick</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import </a:t>
            </a:r>
            <a:r>
              <a:rPr lang="en-AU" sz="2200" kern="150" dirty="0" err="1">
                <a:latin typeface="Times New Roman" panose="02020603050405020304" pitchFamily="18" charset="0"/>
                <a:ea typeface="SimSun" panose="02010600030101010101" pitchFamily="2" charset="-122"/>
                <a:cs typeface="Mangal" panose="02040503050203030202" pitchFamily="18" charset="0"/>
              </a:rPr>
              <a:t>lejos.hardware.BrickFinder</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import </a:t>
            </a:r>
            <a:r>
              <a:rPr lang="en-AU" sz="2200" kern="150" dirty="0" err="1">
                <a:latin typeface="Times New Roman" panose="02020603050405020304" pitchFamily="18" charset="0"/>
                <a:ea typeface="SimSun" panose="02010600030101010101" pitchFamily="2" charset="-122"/>
                <a:cs typeface="Mangal" panose="02040503050203030202" pitchFamily="18" charset="0"/>
              </a:rPr>
              <a:t>lejos.hardware.Button</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import </a:t>
            </a:r>
            <a:r>
              <a:rPr lang="en-AU" sz="2200" kern="150" dirty="0" err="1">
                <a:latin typeface="Times New Roman" panose="02020603050405020304" pitchFamily="18" charset="0"/>
                <a:ea typeface="SimSun" panose="02010600030101010101" pitchFamily="2" charset="-122"/>
                <a:cs typeface="Mangal" panose="02040503050203030202" pitchFamily="18" charset="0"/>
              </a:rPr>
              <a:t>lejos.hardware.motor.Motor</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import </a:t>
            </a:r>
            <a:r>
              <a:rPr lang="en-AU" sz="2200" kern="150" dirty="0" err="1">
                <a:latin typeface="Times New Roman" panose="02020603050405020304" pitchFamily="18" charset="0"/>
                <a:ea typeface="SimSun" panose="02010600030101010101" pitchFamily="2" charset="-122"/>
                <a:cs typeface="Mangal" panose="02040503050203030202" pitchFamily="18" charset="0"/>
              </a:rPr>
              <a:t>lejos.hardware.port.Port</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import lejos.hardware.sensor.EV3TouchSensor;</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import </a:t>
            </a:r>
            <a:r>
              <a:rPr lang="en-AU" sz="2200" kern="150" dirty="0" err="1">
                <a:latin typeface="Times New Roman" panose="02020603050405020304" pitchFamily="18" charset="0"/>
                <a:ea typeface="SimSun" panose="02010600030101010101" pitchFamily="2" charset="-122"/>
                <a:cs typeface="Mangal" panose="02040503050203030202" pitchFamily="18" charset="0"/>
              </a:rPr>
              <a:t>lejos.robotics.navigation.DifferentialPilot</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import </a:t>
            </a:r>
            <a:r>
              <a:rPr lang="en-AU" sz="2200" kern="150" dirty="0" err="1">
                <a:latin typeface="Times New Roman" panose="02020603050405020304" pitchFamily="18" charset="0"/>
                <a:ea typeface="SimSun" panose="02010600030101010101" pitchFamily="2" charset="-122"/>
                <a:cs typeface="Mangal" panose="02040503050203030202" pitchFamily="18" charset="0"/>
              </a:rPr>
              <a:t>lejos.utility.Delay</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p:txBody>
      </p:sp>
    </p:spTree>
    <p:extLst>
      <p:ext uri="{BB962C8B-B14F-4D97-AF65-F5344CB8AC3E}">
        <p14:creationId xmlns:p14="http://schemas.microsoft.com/office/powerpoint/2010/main" val="4224958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5C791B-FB65-42B9-B2FC-44542221E5A9}"/>
              </a:ext>
            </a:extLst>
          </p:cNvPr>
          <p:cNvSpPr/>
          <p:nvPr/>
        </p:nvSpPr>
        <p:spPr>
          <a:xfrm>
            <a:off x="1709531" y="843100"/>
            <a:ext cx="8892208" cy="5626284"/>
          </a:xfrm>
          <a:prstGeom prst="rect">
            <a:avLst/>
          </a:prstGeom>
        </p:spPr>
        <p:txBody>
          <a:bodyPr wrap="square">
            <a:spAutoFit/>
          </a:bodyPr>
          <a:lstStyle/>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public class </a:t>
            </a:r>
            <a:r>
              <a:rPr lang="en-AU" sz="2200" kern="150" dirty="0" err="1">
                <a:latin typeface="Times New Roman" panose="02020603050405020304" pitchFamily="18" charset="0"/>
                <a:ea typeface="SimSun" panose="02010600030101010101" pitchFamily="2" charset="-122"/>
                <a:cs typeface="Mangal" panose="02040503050203030202" pitchFamily="18" charset="0"/>
              </a:rPr>
              <a:t>robo_bumperCar</a:t>
            </a: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2200" kern="150" dirty="0">
                <a:latin typeface="Times New Roman" panose="02020603050405020304" pitchFamily="18" charset="0"/>
                <a:ea typeface="SimSun" panose="02010600030101010101" pitchFamily="2" charset="-122"/>
                <a:cs typeface="Mangal" panose="02040503050203030202" pitchFamily="18" charset="0"/>
              </a:rPr>
              <a:t> pilot;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Random ran;</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robo_touchSensor</a:t>
            </a:r>
            <a:r>
              <a:rPr lang="en-AU" sz="2200" kern="150" dirty="0">
                <a:latin typeface="Times New Roman" panose="02020603050405020304" pitchFamily="18" charset="0"/>
                <a:ea typeface="SimSun" panose="02010600030101010101" pitchFamily="2" charset="-122"/>
                <a:cs typeface="Mangal" panose="02040503050203030202" pitchFamily="18" charset="0"/>
              </a:rPr>
              <a:t> touch;</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public static void main(String[] </a:t>
            </a:r>
            <a:r>
              <a:rPr lang="en-AU" sz="2200" kern="150" dirty="0" err="1">
                <a:latin typeface="Times New Roman" panose="02020603050405020304" pitchFamily="18" charset="0"/>
                <a:ea typeface="SimSun" panose="02010600030101010101" pitchFamily="2" charset="-122"/>
                <a:cs typeface="Mangal" panose="02040503050203030202" pitchFamily="18" charset="0"/>
              </a:rPr>
              <a:t>args</a:t>
            </a: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new </a:t>
            </a:r>
            <a:r>
              <a:rPr lang="en-AU" sz="2200" kern="150" dirty="0" err="1">
                <a:latin typeface="Times New Roman" panose="02020603050405020304" pitchFamily="18" charset="0"/>
                <a:ea typeface="SimSun" panose="02010600030101010101" pitchFamily="2" charset="-122"/>
                <a:cs typeface="Mangal" panose="02040503050203030202" pitchFamily="18" charset="0"/>
              </a:rPr>
              <a:t>robo_bumperCar</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public </a:t>
            </a:r>
            <a:r>
              <a:rPr lang="en-AU" sz="2200" kern="150" dirty="0" err="1">
                <a:latin typeface="Times New Roman" panose="02020603050405020304" pitchFamily="18" charset="0"/>
                <a:ea typeface="SimSun" panose="02010600030101010101" pitchFamily="2" charset="-122"/>
                <a:cs typeface="Mangal" panose="02040503050203030202" pitchFamily="18" charset="0"/>
              </a:rPr>
              <a:t>robo_bumperCar</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pilot = new </a:t>
            </a:r>
            <a:r>
              <a:rPr lang="en-AU" sz="2200"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2200" kern="150" dirty="0">
                <a:latin typeface="Times New Roman" panose="02020603050405020304" pitchFamily="18" charset="0"/>
                <a:ea typeface="SimSun" panose="02010600030101010101" pitchFamily="2" charset="-122"/>
                <a:cs typeface="Mangal" panose="02040503050203030202" pitchFamily="18" charset="0"/>
              </a:rPr>
              <a:t>(2.1f, 4.1, </a:t>
            </a:r>
            <a:r>
              <a:rPr lang="en-AU" sz="2200" kern="150" dirty="0" err="1">
                <a:latin typeface="Times New Roman" panose="02020603050405020304" pitchFamily="18" charset="0"/>
                <a:ea typeface="SimSun" panose="02010600030101010101" pitchFamily="2" charset="-122"/>
                <a:cs typeface="Mangal" panose="02040503050203030202" pitchFamily="18" charset="0"/>
              </a:rPr>
              <a:t>Motor.B</a:t>
            </a: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Motor.C</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ran = new Random();</a:t>
            </a:r>
            <a:endParaRPr lang="en-AU" sz="22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1724557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67B201-70A2-4019-8F7E-29575C5FCBE8}"/>
              </a:ext>
            </a:extLst>
          </p:cNvPr>
          <p:cNvSpPr/>
          <p:nvPr/>
        </p:nvSpPr>
        <p:spPr>
          <a:xfrm>
            <a:off x="1683027" y="907220"/>
            <a:ext cx="8945216" cy="5108706"/>
          </a:xfrm>
          <a:prstGeom prst="rect">
            <a:avLst/>
          </a:prstGeom>
        </p:spPr>
        <p:txBody>
          <a:bodyPr wrap="square">
            <a:spAutoFit/>
          </a:bodyPr>
          <a:lstStyle/>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Brick </a:t>
            </a:r>
            <a:r>
              <a:rPr lang="en-AU" sz="2200" kern="150" dirty="0" err="1">
                <a:latin typeface="Times New Roman" panose="02020603050405020304" pitchFamily="18" charset="0"/>
                <a:ea typeface="SimSun" panose="02010600030101010101" pitchFamily="2" charset="-122"/>
                <a:cs typeface="Mangal" panose="02040503050203030202" pitchFamily="18" charset="0"/>
              </a:rPr>
              <a:t>brick</a:t>
            </a:r>
            <a:r>
              <a:rPr lang="en-AU" sz="2200" kern="150" dirty="0">
                <a:latin typeface="Times New Roman" panose="02020603050405020304" pitchFamily="18" charset="0"/>
                <a:ea typeface="SimSun" panose="02010600030101010101" pitchFamily="2" charset="-122"/>
                <a:cs typeface="Mangal" panose="02040503050203030202" pitchFamily="18" charset="0"/>
              </a:rPr>
              <a:t> = </a:t>
            </a:r>
            <a:r>
              <a:rPr lang="en-AU" sz="2200" kern="150" dirty="0" err="1">
                <a:latin typeface="Times New Roman" panose="02020603050405020304" pitchFamily="18" charset="0"/>
                <a:ea typeface="SimSun" panose="02010600030101010101" pitchFamily="2" charset="-122"/>
                <a:cs typeface="Mangal" panose="02040503050203030202" pitchFamily="18" charset="0"/>
              </a:rPr>
              <a:t>BrickFinder.getDefault</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Port s1 = </a:t>
            </a:r>
            <a:r>
              <a:rPr lang="en-AU" sz="2200" kern="150" dirty="0" err="1">
                <a:latin typeface="Times New Roman" panose="02020603050405020304" pitchFamily="18" charset="0"/>
                <a:ea typeface="SimSun" panose="02010600030101010101" pitchFamily="2" charset="-122"/>
                <a:cs typeface="Mangal" panose="02040503050203030202" pitchFamily="18" charset="0"/>
              </a:rPr>
              <a:t>brick.getPort</a:t>
            </a:r>
            <a:r>
              <a:rPr lang="en-AU" sz="2200" kern="150" dirty="0">
                <a:latin typeface="Times New Roman" panose="02020603050405020304" pitchFamily="18" charset="0"/>
                <a:ea typeface="SimSun" panose="02010600030101010101" pitchFamily="2" charset="-122"/>
                <a:cs typeface="Mangal" panose="02040503050203030202" pitchFamily="18" charset="0"/>
              </a:rPr>
              <a:t>("S1");</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Port s2 = </a:t>
            </a:r>
            <a:r>
              <a:rPr lang="en-AU" sz="2200" kern="150" dirty="0" err="1">
                <a:latin typeface="Times New Roman" panose="02020603050405020304" pitchFamily="18" charset="0"/>
                <a:ea typeface="SimSun" panose="02010600030101010101" pitchFamily="2" charset="-122"/>
                <a:cs typeface="Mangal" panose="02040503050203030202" pitchFamily="18" charset="0"/>
              </a:rPr>
              <a:t>brick.getPort</a:t>
            </a:r>
            <a:r>
              <a:rPr lang="en-AU" sz="2200" kern="150" dirty="0">
                <a:latin typeface="Times New Roman" panose="02020603050405020304" pitchFamily="18" charset="0"/>
                <a:ea typeface="SimSun" panose="02010600030101010101" pitchFamily="2" charset="-122"/>
                <a:cs typeface="Mangal" panose="02040503050203030202" pitchFamily="18" charset="0"/>
              </a:rPr>
              <a:t>("S2");</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EV3TouchSensor sensor = new EV3TouchSensor(s1);</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EV3TouchSensor sensor2 = new EV3TouchSensor(s2);</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touch = new </a:t>
            </a:r>
            <a:r>
              <a:rPr lang="en-AU" sz="2200" kern="150" dirty="0" err="1">
                <a:latin typeface="Times New Roman" panose="02020603050405020304" pitchFamily="18" charset="0"/>
                <a:ea typeface="SimSun" panose="02010600030101010101" pitchFamily="2" charset="-122"/>
                <a:cs typeface="Mangal" panose="02040503050203030202" pitchFamily="18" charset="0"/>
              </a:rPr>
              <a:t>robo_touchSensor</a:t>
            </a:r>
            <a:r>
              <a:rPr lang="en-AU" sz="2200" kern="150" dirty="0">
                <a:latin typeface="Times New Roman" panose="02020603050405020304" pitchFamily="18" charset="0"/>
                <a:ea typeface="SimSun" panose="02010600030101010101" pitchFamily="2" charset="-122"/>
                <a:cs typeface="Mangal" panose="02040503050203030202" pitchFamily="18" charset="0"/>
              </a:rPr>
              <a:t>(sensor);</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touch = new </a:t>
            </a:r>
            <a:r>
              <a:rPr lang="en-AU" sz="2200" kern="150" dirty="0" err="1">
                <a:latin typeface="Times New Roman" panose="02020603050405020304" pitchFamily="18" charset="0"/>
                <a:ea typeface="SimSun" panose="02010600030101010101" pitchFamily="2" charset="-122"/>
                <a:cs typeface="Mangal" panose="02040503050203030202" pitchFamily="18" charset="0"/>
              </a:rPr>
              <a:t>robo_touchSensor</a:t>
            </a:r>
            <a:r>
              <a:rPr lang="en-AU" sz="2200" kern="150" dirty="0">
                <a:latin typeface="Times New Roman" panose="02020603050405020304" pitchFamily="18" charset="0"/>
                <a:ea typeface="SimSun" panose="02010600030101010101" pitchFamily="2" charset="-122"/>
                <a:cs typeface="Mangal" panose="02040503050203030202" pitchFamily="18" charset="0"/>
              </a:rPr>
              <a:t>(sensor2);</a:t>
            </a:r>
            <a:endParaRPr lang="en-AU" sz="22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563800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6C9289-DF99-4A6B-8DF9-283695005E43}"/>
              </a:ext>
            </a:extLst>
          </p:cNvPr>
          <p:cNvSpPr/>
          <p:nvPr/>
        </p:nvSpPr>
        <p:spPr>
          <a:xfrm>
            <a:off x="1086678" y="332191"/>
            <a:ext cx="10164418" cy="6143861"/>
          </a:xfrm>
          <a:prstGeom prst="rect">
            <a:avLst/>
          </a:prstGeom>
        </p:spPr>
        <p:txBody>
          <a:bodyPr wrap="square">
            <a:spAutoFit/>
          </a:bodyPr>
          <a:lstStyle/>
          <a:p>
            <a:pPr>
              <a:lnSpc>
                <a:spcPct val="115000"/>
              </a:lnSpc>
              <a:spcAft>
                <a:spcPts val="1000"/>
              </a:spcAft>
            </a:pPr>
            <a:r>
              <a:rPr lang="en-AU" sz="2200" kern="150" dirty="0" err="1">
                <a:latin typeface="Times New Roman" panose="02020603050405020304" pitchFamily="18" charset="0"/>
                <a:ea typeface="SimSun" panose="02010600030101010101" pitchFamily="2" charset="-122"/>
                <a:cs typeface="Mangal" panose="02040503050203030202" pitchFamily="18" charset="0"/>
              </a:rPr>
              <a:t>pilot.forward</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while(true){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Delay.msDelay</a:t>
            </a:r>
            <a:r>
              <a:rPr lang="en-AU" sz="2200" kern="150" dirty="0">
                <a:latin typeface="Times New Roman" panose="02020603050405020304" pitchFamily="18" charset="0"/>
                <a:ea typeface="SimSun" panose="02010600030101010101" pitchFamily="2" charset="-122"/>
                <a:cs typeface="Mangal" panose="02040503050203030202" pitchFamily="18" charset="0"/>
              </a:rPr>
              <a:t>(2);</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if (</a:t>
            </a:r>
            <a:r>
              <a:rPr lang="en-AU" sz="2200" kern="150" dirty="0" err="1">
                <a:latin typeface="Times New Roman" panose="02020603050405020304" pitchFamily="18" charset="0"/>
                <a:ea typeface="SimSun" panose="02010600030101010101" pitchFamily="2" charset="-122"/>
                <a:cs typeface="Mangal" panose="02040503050203030202" pitchFamily="18" charset="0"/>
              </a:rPr>
              <a:t>touch.press</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pilot.stop</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pilot.travel(-6);</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if(</a:t>
            </a:r>
            <a:r>
              <a:rPr lang="en-AU" sz="2200" kern="150" dirty="0" err="1">
                <a:latin typeface="Times New Roman" panose="02020603050405020304" pitchFamily="18" charset="0"/>
                <a:ea typeface="SimSun" panose="02010600030101010101" pitchFamily="2" charset="-122"/>
                <a:cs typeface="Mangal" panose="02040503050203030202" pitchFamily="18" charset="0"/>
              </a:rPr>
              <a:t>ran.nextBoolean</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pilot.rotate</a:t>
            </a:r>
            <a:r>
              <a:rPr lang="en-AU" sz="2200" kern="150" dirty="0">
                <a:latin typeface="Times New Roman" panose="02020603050405020304" pitchFamily="18" charset="0"/>
                <a:ea typeface="SimSun" panose="02010600030101010101" pitchFamily="2" charset="-122"/>
                <a:cs typeface="Mangal" panose="02040503050203030202" pitchFamily="18" charset="0"/>
              </a:rPr>
              <a:t>(90);</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}else{</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pilot.rotate</a:t>
            </a:r>
            <a:r>
              <a:rPr lang="en-AU" sz="2200" kern="150" dirty="0">
                <a:latin typeface="Times New Roman" panose="02020603050405020304" pitchFamily="18" charset="0"/>
                <a:ea typeface="SimSun" panose="02010600030101010101" pitchFamily="2" charset="-122"/>
                <a:cs typeface="Mangal" panose="02040503050203030202" pitchFamily="18" charset="0"/>
              </a:rPr>
              <a:t>(-90);</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pilot.forward</a:t>
            </a:r>
            <a:r>
              <a:rPr lang="en-AU" sz="2200" kern="150" dirty="0">
                <a:latin typeface="Times New Roman" panose="02020603050405020304" pitchFamily="18" charset="0"/>
                <a:ea typeface="SimSun" panose="02010600030101010101" pitchFamily="2" charset="-122"/>
                <a:cs typeface="Mangal" panose="02040503050203030202" pitchFamily="18" charset="0"/>
              </a:rPr>
              <a:t>(); }</a:t>
            </a:r>
            <a:endParaRPr lang="en-AU" sz="22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3825069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3A3FC-B052-496C-BC4A-D45F037C99DB}"/>
              </a:ext>
            </a:extLst>
          </p:cNvPr>
          <p:cNvSpPr>
            <a:spLocks noGrp="1"/>
          </p:cNvSpPr>
          <p:nvPr>
            <p:ph type="title"/>
          </p:nvPr>
        </p:nvSpPr>
        <p:spPr/>
        <p:txBody>
          <a:bodyPr>
            <a:normAutofit fontScale="90000"/>
          </a:bodyPr>
          <a:lstStyle/>
          <a:p>
            <a:r>
              <a:rPr lang="en-AU" dirty="0">
                <a:effectLst/>
              </a:rPr>
              <a:t>2. Future of robotics</a:t>
            </a:r>
            <a:br>
              <a:rPr lang="en-AU" dirty="0">
                <a:effectLst/>
              </a:rPr>
            </a:br>
            <a:endParaRPr lang="en-AU" dirty="0"/>
          </a:p>
        </p:txBody>
      </p:sp>
      <p:sp>
        <p:nvSpPr>
          <p:cNvPr id="3" name="Rectangle 2">
            <a:extLst>
              <a:ext uri="{FF2B5EF4-FFF2-40B4-BE49-F238E27FC236}">
                <a16:creationId xmlns:a16="http://schemas.microsoft.com/office/drawing/2014/main" id="{732CD9A8-F725-453E-B491-5275C719B9C7}"/>
              </a:ext>
            </a:extLst>
          </p:cNvPr>
          <p:cNvSpPr/>
          <p:nvPr/>
        </p:nvSpPr>
        <p:spPr>
          <a:xfrm>
            <a:off x="3048000" y="2234250"/>
            <a:ext cx="6096000" cy="2424895"/>
          </a:xfrm>
          <a:prstGeom prst="rect">
            <a:avLst/>
          </a:prstGeom>
        </p:spPr>
        <p:txBody>
          <a:bodyPr>
            <a:spAutoFit/>
          </a:bodyPr>
          <a:lstStyle/>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There are no doubt, our tomorrow land will be the future of robotics. The rise of the machine will take control most of our global workforce and few smart people controlling them. In our current world. NASA, Aviation industries, Motor industries and so on relies on robots in many different ways. </a:t>
            </a:r>
            <a:r>
              <a:rPr lang="en-AU" sz="1600" kern="150" dirty="0">
                <a:solidFill>
                  <a:srgbClr val="000000"/>
                </a:solidFill>
                <a:effectLst/>
                <a:latin typeface="Helvetica Neue"/>
                <a:ea typeface="SimSun" panose="02010600030101010101" pitchFamily="2" charset="-122"/>
                <a:cs typeface="Mangal" panose="02040503050203030202" pitchFamily="18" charset="0"/>
              </a:rPr>
              <a:t>.</a:t>
            </a: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Do you like technology? Do you want to take control of your future?  Then your future start here!   </a:t>
            </a: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387111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648348-7EF1-4327-B1CE-C274D762C7EB}"/>
              </a:ext>
            </a:extLst>
          </p:cNvPr>
          <p:cNvSpPr/>
          <p:nvPr/>
        </p:nvSpPr>
        <p:spPr>
          <a:xfrm>
            <a:off x="3048000" y="1449163"/>
            <a:ext cx="6096000" cy="4591129"/>
          </a:xfrm>
          <a:prstGeom prst="rect">
            <a:avLst/>
          </a:prstGeom>
        </p:spPr>
        <p:txBody>
          <a:bodyPr>
            <a:spAutoFit/>
          </a:bodyPr>
          <a:lstStyle/>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if(</a:t>
            </a:r>
            <a:r>
              <a:rPr lang="en-AU" sz="2200" kern="150" dirty="0" err="1">
                <a:latin typeface="Times New Roman" panose="02020603050405020304" pitchFamily="18" charset="0"/>
                <a:ea typeface="SimSun" panose="02010600030101010101" pitchFamily="2" charset="-122"/>
                <a:cs typeface="Mangal" panose="02040503050203030202" pitchFamily="18" charset="0"/>
              </a:rPr>
              <a:t>Button.ESCAPE.isDown</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pilot.stop</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sensor.close</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sensor2.close();</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System.exit</a:t>
            </a:r>
            <a:r>
              <a:rPr lang="en-AU" sz="2200" kern="150" dirty="0">
                <a:latin typeface="Times New Roman" panose="02020603050405020304" pitchFamily="18" charset="0"/>
                <a:ea typeface="SimSun" panose="02010600030101010101" pitchFamily="2" charset="-122"/>
                <a:cs typeface="Mangal" panose="02040503050203030202" pitchFamily="18" charset="0"/>
              </a:rPr>
              <a:t>(0);</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a:t>
            </a:r>
            <a:endParaRPr lang="en-AU" sz="22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34781642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14E9DE-6260-40A7-9F78-A2A6CAFF0467}"/>
              </a:ext>
            </a:extLst>
          </p:cNvPr>
          <p:cNvSpPr/>
          <p:nvPr/>
        </p:nvSpPr>
        <p:spPr>
          <a:xfrm>
            <a:off x="1457739" y="781032"/>
            <a:ext cx="9568069" cy="6020238"/>
          </a:xfrm>
          <a:prstGeom prst="rect">
            <a:avLst/>
          </a:prstGeom>
        </p:spPr>
        <p:txBody>
          <a:bodyPr wrap="square">
            <a:spAutoFit/>
          </a:bodyPr>
          <a:lstStyle/>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Line -</a:t>
            </a:r>
            <a:r>
              <a:rPr lang="en-AU" sz="2200" b="1" u="sng" kern="150" dirty="0">
                <a:latin typeface="Times New Roman" panose="02020603050405020304" pitchFamily="18" charset="0"/>
                <a:ea typeface="SimSun" panose="02010600030101010101" pitchFamily="2" charset="-122"/>
                <a:cs typeface="Mangal" panose="02040503050203030202" pitchFamily="18" charset="0"/>
              </a:rPr>
              <a:t>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2200" b="1" kern="150" dirty="0">
                <a:latin typeface="Times New Roman" panose="02020603050405020304" pitchFamily="18" charset="0"/>
                <a:ea typeface="SimSun" panose="02010600030101010101" pitchFamily="2" charset="-122"/>
                <a:cs typeface="Mangal" panose="02040503050203030202" pitchFamily="18" charset="0"/>
              </a:rPr>
              <a:t> pilot; // Random ran; //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robo_touchSensor</a:t>
            </a:r>
            <a:r>
              <a:rPr lang="en-AU" sz="2200" b="1" kern="150" dirty="0">
                <a:latin typeface="Times New Roman" panose="02020603050405020304" pitchFamily="18" charset="0"/>
                <a:ea typeface="SimSun" panose="02010600030101010101" pitchFamily="2" charset="-122"/>
                <a:cs typeface="Mangal" panose="02040503050203030202" pitchFamily="18" charset="0"/>
              </a:rPr>
              <a:t> touch; //</a:t>
            </a:r>
            <a:endParaRPr lang="en-AU" sz="22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These three line our global variable</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Line - new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robo_bumperCar</a:t>
            </a:r>
            <a:r>
              <a:rPr lang="en-AU" sz="2200" b="1" kern="150" dirty="0">
                <a:latin typeface="Times New Roman" panose="02020603050405020304" pitchFamily="18" charset="0"/>
                <a:ea typeface="SimSun" panose="02010600030101010101" pitchFamily="2" charset="-122"/>
                <a:cs typeface="Mangal" panose="02040503050203030202" pitchFamily="18" charset="0"/>
              </a:rPr>
              <a:t>(); // </a:t>
            </a:r>
            <a:r>
              <a:rPr lang="en-AU" sz="2200" kern="150" dirty="0">
                <a:latin typeface="Times New Roman" panose="02020603050405020304" pitchFamily="18" charset="0"/>
                <a:ea typeface="SimSun" panose="02010600030101010101" pitchFamily="2" charset="-122"/>
                <a:cs typeface="Mangal" panose="02040503050203030202" pitchFamily="18" charset="0"/>
              </a:rPr>
              <a:t>constructor of main class</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Line-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2200" b="1" kern="150" dirty="0">
                <a:latin typeface="Times New Roman" panose="02020603050405020304" pitchFamily="18" charset="0"/>
                <a:ea typeface="SimSun" panose="02010600030101010101" pitchFamily="2" charset="-122"/>
                <a:cs typeface="Mangal" panose="02040503050203030202" pitchFamily="18" charset="0"/>
              </a:rPr>
              <a:t> pilot = new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2200" b="1" kern="150" dirty="0">
                <a:latin typeface="Times New Roman" panose="02020603050405020304" pitchFamily="18" charset="0"/>
                <a:ea typeface="SimSun" panose="02010600030101010101" pitchFamily="2" charset="-122"/>
                <a:cs typeface="Mangal" panose="02040503050203030202" pitchFamily="18" charset="0"/>
              </a:rPr>
              <a:t> (2.1f, 4.1f,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Motor.A</a:t>
            </a:r>
            <a:r>
              <a:rPr lang="en-AU" sz="2200" b="1" kern="150" dirty="0">
                <a:latin typeface="Times New Roman" panose="02020603050405020304" pitchFamily="18" charset="0"/>
                <a:ea typeface="SimSun" panose="02010600030101010101" pitchFamily="2" charset="-122"/>
                <a:cs typeface="Mangal" panose="02040503050203030202" pitchFamily="18" charset="0"/>
              </a:rPr>
              <a:t>,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Motor.B</a:t>
            </a:r>
            <a:r>
              <a:rPr lang="en-AU" sz="2200" b="1"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a:t>
            </a:r>
            <a:r>
              <a:rPr lang="en-AU" sz="2200" kern="150" dirty="0">
                <a:latin typeface="Times New Roman" panose="02020603050405020304" pitchFamily="18" charset="0"/>
                <a:ea typeface="SimSun" panose="02010600030101010101" pitchFamily="2" charset="-122"/>
                <a:cs typeface="Mangal" panose="02040503050203030202" pitchFamily="18" charset="0"/>
              </a:rPr>
              <a:t> here we call our class </a:t>
            </a:r>
            <a:r>
              <a:rPr lang="en-AU" sz="2200"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2200" kern="150" dirty="0">
                <a:latin typeface="Times New Roman" panose="02020603050405020304" pitchFamily="18" charset="0"/>
                <a:ea typeface="SimSun" panose="02010600030101010101" pitchFamily="2" charset="-122"/>
                <a:cs typeface="Mangal" panose="02040503050203030202" pitchFamily="18" charset="0"/>
              </a:rPr>
              <a:t> to do our main job. We create new object (instance) for  </a:t>
            </a:r>
            <a:r>
              <a:rPr lang="en-AU" sz="2200" kern="150" dirty="0" err="1">
                <a:latin typeface="Times New Roman" panose="02020603050405020304" pitchFamily="18" charset="0"/>
                <a:ea typeface="SimSun" panose="02010600030101010101" pitchFamily="2" charset="-122"/>
                <a:cs typeface="Mangal" panose="02040503050203030202" pitchFamily="18" charset="0"/>
              </a:rPr>
              <a:t>DifferentialPilot</a:t>
            </a:r>
            <a:r>
              <a:rPr lang="en-AU" sz="2200" kern="150" dirty="0">
                <a:latin typeface="Times New Roman" panose="02020603050405020304" pitchFamily="18" charset="0"/>
                <a:ea typeface="SimSun" panose="02010600030101010101" pitchFamily="2" charset="-122"/>
                <a:cs typeface="Mangal" panose="02040503050203030202" pitchFamily="18" charset="0"/>
              </a:rPr>
              <a:t> and name it as "pilot". Then inside the parenthesis we give the argument value as "1.6f (inch and floating value)"  is our robot wheel diameter, then "4.1f"  is our robot wheel distance, then two motor and their port number.</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endParaRPr lang="en-AU" sz="22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255949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4FAA63-81BF-4902-9097-74BBE4F41879}"/>
              </a:ext>
            </a:extLst>
          </p:cNvPr>
          <p:cNvSpPr/>
          <p:nvPr/>
        </p:nvSpPr>
        <p:spPr>
          <a:xfrm>
            <a:off x="1086679" y="334243"/>
            <a:ext cx="9965634" cy="5759141"/>
          </a:xfrm>
          <a:prstGeom prst="rect">
            <a:avLst/>
          </a:prstGeom>
        </p:spPr>
        <p:txBody>
          <a:bodyPr wrap="square">
            <a:spAutoFit/>
          </a:bodyPr>
          <a:lstStyle/>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Line - ran = new Random(); //</a:t>
            </a:r>
            <a:r>
              <a:rPr lang="en-AU" sz="2200" kern="150" dirty="0">
                <a:latin typeface="Times New Roman" panose="02020603050405020304" pitchFamily="18" charset="0"/>
                <a:ea typeface="SimSun" panose="02010600030101010101" pitchFamily="2" charset="-122"/>
                <a:cs typeface="Mangal" panose="02040503050203030202" pitchFamily="18" charset="0"/>
              </a:rPr>
              <a:t> create new Random object "ran"</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Line - Brick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brick</a:t>
            </a:r>
            <a:r>
              <a:rPr lang="en-AU" sz="2200" b="1" kern="150" dirty="0">
                <a:latin typeface="Times New Roman" panose="02020603050405020304" pitchFamily="18" charset="0"/>
                <a:ea typeface="SimSun" panose="02010600030101010101" pitchFamily="2" charset="-122"/>
                <a:cs typeface="Mangal" panose="02040503050203030202" pitchFamily="18" charset="0"/>
              </a:rPr>
              <a:t> =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BrickFinder.getDefault</a:t>
            </a:r>
            <a:r>
              <a:rPr lang="en-AU" sz="2200" b="1" kern="150" dirty="0">
                <a:latin typeface="Times New Roman" panose="02020603050405020304" pitchFamily="18" charset="0"/>
                <a:ea typeface="SimSun" panose="02010600030101010101" pitchFamily="2" charset="-122"/>
                <a:cs typeface="Mangal" panose="02040503050203030202" pitchFamily="18" charset="0"/>
              </a:rPr>
              <a:t>(); // </a:t>
            </a:r>
            <a:r>
              <a:rPr lang="en-AU" sz="2200" kern="150" dirty="0">
                <a:latin typeface="Times New Roman" panose="02020603050405020304" pitchFamily="18" charset="0"/>
                <a:ea typeface="SimSun" panose="02010600030101010101" pitchFamily="2" charset="-122"/>
                <a:cs typeface="Mangal" panose="02040503050203030202" pitchFamily="18" charset="0"/>
              </a:rPr>
              <a:t>this line will find the brick of ev3 robot and create an object of it. here "brick" is the object of class "Brick"</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Line - Port s1 =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brick.getPort</a:t>
            </a:r>
            <a:r>
              <a:rPr lang="en-AU" sz="2200" b="1" kern="150" dirty="0">
                <a:latin typeface="Times New Roman" panose="02020603050405020304" pitchFamily="18" charset="0"/>
                <a:ea typeface="SimSun" panose="02010600030101010101" pitchFamily="2" charset="-122"/>
                <a:cs typeface="Mangal" panose="02040503050203030202" pitchFamily="18" charset="0"/>
              </a:rPr>
              <a:t>("S1"); // Port s2 =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brick.getPort</a:t>
            </a:r>
            <a:r>
              <a:rPr lang="en-AU" sz="2200" b="1" kern="150" dirty="0">
                <a:latin typeface="Times New Roman" panose="02020603050405020304" pitchFamily="18" charset="0"/>
                <a:ea typeface="SimSun" panose="02010600030101010101" pitchFamily="2" charset="-122"/>
                <a:cs typeface="Mangal" panose="02040503050203030202" pitchFamily="18" charset="0"/>
              </a:rPr>
              <a:t>("S2"); //</a:t>
            </a:r>
            <a:endParaRPr lang="en-AU" sz="22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//these two line will create the port to use the brick via port number.</a:t>
            </a:r>
          </a:p>
          <a:p>
            <a:pPr algn="ct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Line - EV3TouchSensor sensor = new EV3TouchSensor(s1); // EV3TouchSensor sensor2 = new EV3TouchSensor(s2);</a:t>
            </a:r>
            <a:endParaRPr lang="en-AU" sz="22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//these two line create the real touch sensor object and </a:t>
            </a:r>
            <a:r>
              <a:rPr lang="en-AU" sz="2200" kern="150" dirty="0" err="1">
                <a:latin typeface="Times New Roman" panose="02020603050405020304" pitchFamily="18" charset="0"/>
                <a:ea typeface="SimSun" panose="02010600030101010101" pitchFamily="2" charset="-122"/>
                <a:cs typeface="Mangal" panose="02040503050203030202" pitchFamily="18" charset="0"/>
              </a:rPr>
              <a:t>pasing</a:t>
            </a:r>
            <a:r>
              <a:rPr lang="en-AU" sz="2200" kern="150" dirty="0">
                <a:latin typeface="Times New Roman" panose="02020603050405020304" pitchFamily="18" charset="0"/>
                <a:ea typeface="SimSun" panose="02010600030101010101" pitchFamily="2" charset="-122"/>
                <a:cs typeface="Mangal" panose="02040503050203030202" pitchFamily="18" charset="0"/>
              </a:rPr>
              <a:t> </a:t>
            </a:r>
            <a:r>
              <a:rPr lang="en-AU" sz="2200" kern="150" dirty="0" err="1">
                <a:latin typeface="Times New Roman" panose="02020603050405020304" pitchFamily="18" charset="0"/>
                <a:ea typeface="SimSun" panose="02010600030101010101" pitchFamily="2" charset="-122"/>
                <a:cs typeface="Mangal" panose="02040503050203030202" pitchFamily="18" charset="0"/>
              </a:rPr>
              <a:t>pazssing</a:t>
            </a:r>
            <a:r>
              <a:rPr lang="en-AU" sz="2200" kern="150" dirty="0">
                <a:latin typeface="Times New Roman" panose="02020603050405020304" pitchFamily="18" charset="0"/>
                <a:ea typeface="SimSun" panose="02010600030101010101" pitchFamily="2" charset="-122"/>
                <a:cs typeface="Mangal" panose="02040503050203030202" pitchFamily="18" charset="0"/>
              </a:rPr>
              <a:t> it to port connected to ev3 brick</a:t>
            </a:r>
            <a:endParaRPr lang="en-AU" sz="22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2775192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AA73CC-3AB7-4A9B-B429-FE2566A60B0D}"/>
              </a:ext>
            </a:extLst>
          </p:cNvPr>
          <p:cNvSpPr/>
          <p:nvPr/>
        </p:nvSpPr>
        <p:spPr>
          <a:xfrm>
            <a:off x="3048000" y="2088313"/>
            <a:ext cx="6096000" cy="3171253"/>
          </a:xfrm>
          <a:prstGeom prst="rect">
            <a:avLst/>
          </a:prstGeom>
        </p:spPr>
        <p:txBody>
          <a:bodyPr>
            <a:spAutoFit/>
          </a:bodyPr>
          <a:lstStyle/>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Line - touch = new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robo_touchSensor</a:t>
            </a:r>
            <a:r>
              <a:rPr lang="en-AU" sz="2200" b="1" kern="150" dirty="0">
                <a:latin typeface="Times New Roman" panose="02020603050405020304" pitchFamily="18" charset="0"/>
                <a:ea typeface="SimSun" panose="02010600030101010101" pitchFamily="2" charset="-122"/>
                <a:cs typeface="Mangal" panose="02040503050203030202" pitchFamily="18" charset="0"/>
              </a:rPr>
              <a:t>(sensor); // touch = new </a:t>
            </a:r>
            <a:r>
              <a:rPr lang="en-AU" sz="2200" b="1" kern="150" dirty="0" err="1">
                <a:latin typeface="Times New Roman" panose="02020603050405020304" pitchFamily="18" charset="0"/>
                <a:ea typeface="SimSun" panose="02010600030101010101" pitchFamily="2" charset="-122"/>
                <a:cs typeface="Mangal" panose="02040503050203030202" pitchFamily="18" charset="0"/>
              </a:rPr>
              <a:t>robo_touchSensor</a:t>
            </a:r>
            <a:r>
              <a:rPr lang="en-AU" sz="2200" b="1" kern="150" dirty="0">
                <a:latin typeface="Times New Roman" panose="02020603050405020304" pitchFamily="18" charset="0"/>
                <a:ea typeface="SimSun" panose="02010600030101010101" pitchFamily="2" charset="-122"/>
                <a:cs typeface="Mangal" panose="02040503050203030202" pitchFamily="18" charset="0"/>
              </a:rPr>
              <a:t>(sensor2);</a:t>
            </a:r>
            <a:endParaRPr lang="en-AU" sz="2200" kern="150" dirty="0">
              <a:latin typeface="Times New Roman" panose="02020603050405020304" pitchFamily="18" charset="0"/>
              <a:ea typeface="SimSun" panose="02010600030101010101" pitchFamily="2" charset="-122"/>
              <a:cs typeface="Mangal" panose="02040503050203030202" pitchFamily="18" charset="0"/>
            </a:endParaRP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//these two line create object of our java class "</a:t>
            </a:r>
            <a:r>
              <a:rPr lang="en-AU" sz="2200" kern="150" dirty="0" err="1">
                <a:latin typeface="Times New Roman" panose="02020603050405020304" pitchFamily="18" charset="0"/>
                <a:ea typeface="SimSun" panose="02010600030101010101" pitchFamily="2" charset="-122"/>
                <a:cs typeface="Mangal" panose="02040503050203030202" pitchFamily="18" charset="0"/>
              </a:rPr>
              <a:t>robo_touchSensor</a:t>
            </a:r>
            <a:r>
              <a:rPr lang="en-AU" sz="2200" kern="150" dirty="0">
                <a:latin typeface="Times New Roman" panose="02020603050405020304" pitchFamily="18" charset="0"/>
                <a:ea typeface="SimSun" panose="02010600030101010101" pitchFamily="2" charset="-122"/>
                <a:cs typeface="Mangal" panose="02040503050203030202" pitchFamily="18" charset="0"/>
              </a:rPr>
              <a:t>"</a:t>
            </a:r>
          </a:p>
          <a:p>
            <a:pPr>
              <a:lnSpc>
                <a:spcPct val="115000"/>
              </a:lnSpc>
              <a:spcAft>
                <a:spcPts val="1000"/>
              </a:spcAft>
            </a:pPr>
            <a:r>
              <a:rPr lang="en-AU" sz="2200" kern="150" dirty="0">
                <a:latin typeface="Times New Roman" panose="02020603050405020304" pitchFamily="18" charset="0"/>
                <a:ea typeface="SimSun" panose="02010600030101010101" pitchFamily="2" charset="-122"/>
                <a:cs typeface="Mangal" panose="02040503050203030202" pitchFamily="18" charset="0"/>
              </a:rPr>
              <a:t> </a:t>
            </a:r>
          </a:p>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Line</a:t>
            </a:r>
            <a:r>
              <a:rPr lang="en-AU" sz="2200" kern="150" dirty="0">
                <a:latin typeface="Times New Roman" panose="02020603050405020304" pitchFamily="18" charset="0"/>
                <a:ea typeface="SimSun" panose="02010600030101010101" pitchFamily="2" charset="-122"/>
                <a:cs typeface="Mangal" panose="02040503050203030202" pitchFamily="18" charset="0"/>
              </a:rPr>
              <a:t> - next all those line are if statement and they validating true or false state of our ev3 robot.</a:t>
            </a:r>
            <a:endParaRPr lang="en-AU" sz="22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8710154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891A-CA1B-4AB0-9617-885E68FDB742}"/>
              </a:ext>
            </a:extLst>
          </p:cNvPr>
          <p:cNvSpPr>
            <a:spLocks noGrp="1"/>
          </p:cNvSpPr>
          <p:nvPr>
            <p:ph type="title"/>
          </p:nvPr>
        </p:nvSpPr>
        <p:spPr/>
        <p:txBody>
          <a:bodyPr>
            <a:normAutofit fontScale="90000"/>
          </a:bodyPr>
          <a:lstStyle/>
          <a:p>
            <a:r>
              <a:rPr lang="en-AU" dirty="0">
                <a:effectLst/>
              </a:rPr>
              <a:t>10. Conclusion</a:t>
            </a:r>
            <a:br>
              <a:rPr lang="en-AU" dirty="0">
                <a:effectLst/>
              </a:rPr>
            </a:br>
            <a:endParaRPr lang="en-AU" dirty="0"/>
          </a:p>
        </p:txBody>
      </p:sp>
      <p:sp>
        <p:nvSpPr>
          <p:cNvPr id="3" name="Rectangle 2">
            <a:extLst>
              <a:ext uri="{FF2B5EF4-FFF2-40B4-BE49-F238E27FC236}">
                <a16:creationId xmlns:a16="http://schemas.microsoft.com/office/drawing/2014/main" id="{75A19765-4678-4B8D-B964-B5E65A3E81BE}"/>
              </a:ext>
            </a:extLst>
          </p:cNvPr>
          <p:cNvSpPr/>
          <p:nvPr/>
        </p:nvSpPr>
        <p:spPr>
          <a:xfrm>
            <a:off x="924443" y="1648038"/>
            <a:ext cx="10508973" cy="4600362"/>
          </a:xfrm>
          <a:prstGeom prst="rect">
            <a:avLst/>
          </a:prstGeom>
        </p:spPr>
        <p:txBody>
          <a:bodyPr wrap="square">
            <a:spAutoFit/>
          </a:bodyPr>
          <a:lstStyle/>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EV3 Emergency Shutdown</a:t>
            </a:r>
            <a:r>
              <a:rPr lang="en-AU" sz="2200" kern="150" dirty="0">
                <a:latin typeface="Times New Roman" panose="02020603050405020304" pitchFamily="18" charset="0"/>
                <a:ea typeface="SimSun" panose="02010600030101010101" pitchFamily="2" charset="-122"/>
                <a:cs typeface="Mangal" panose="02040503050203030202" pitchFamily="18" charset="0"/>
              </a:rPr>
              <a:t> - EV3 will crash many times during the experiment. We need to  know the basic button function. EV3 has all together 6 buttons. Button "centre", "left", "right", "top" and "bottom" are together. Button "back" is separately sitting on your top left side. With this "back" button we can always go back to the previous screen. In emergency shutdown we need to press "back", "left" and "centre" button together. When screen goes black, release "back" button. When says starting, release "left" and "centre" button.  </a:t>
            </a:r>
          </a:p>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Glider man's Channel </a:t>
            </a:r>
            <a:r>
              <a:rPr lang="en-AU" sz="2200" kern="150" dirty="0">
                <a:latin typeface="Times New Roman" panose="02020603050405020304" pitchFamily="18" charset="0"/>
                <a:ea typeface="SimSun" panose="02010600030101010101" pitchFamily="2" charset="-122"/>
                <a:cs typeface="Mangal" panose="02040503050203030202" pitchFamily="18" charset="0"/>
              </a:rPr>
              <a:t>- Everybody must watch, follow, comment and question here https://www.youtube.com/watch?v=5RS88vYtErE&amp;list=PL3c9v1f7NWPPxYvbvedCeXzKvqBciiTFn</a:t>
            </a:r>
          </a:p>
          <a:p>
            <a:pPr>
              <a:lnSpc>
                <a:spcPct val="115000"/>
              </a:lnSpc>
              <a:spcAft>
                <a:spcPts val="1000"/>
              </a:spcAft>
            </a:pPr>
            <a:r>
              <a:rPr lang="en-AU" sz="2200" b="1" kern="150" dirty="0">
                <a:latin typeface="Times New Roman" panose="02020603050405020304" pitchFamily="18" charset="0"/>
                <a:ea typeface="SimSun" panose="02010600030101010101" pitchFamily="2" charset="-122"/>
                <a:cs typeface="Mangal" panose="02040503050203030202" pitchFamily="18" charset="0"/>
              </a:rPr>
              <a:t>EV3 API </a:t>
            </a:r>
            <a:r>
              <a:rPr lang="en-AU" sz="2200" kern="150" dirty="0">
                <a:latin typeface="Times New Roman" panose="02020603050405020304" pitchFamily="18" charset="0"/>
                <a:ea typeface="SimSun" panose="02010600030101010101" pitchFamily="2" charset="-122"/>
                <a:cs typeface="Mangal" panose="02040503050203030202" pitchFamily="18" charset="0"/>
              </a:rPr>
              <a:t>- Learn about EV3 package, class and their function http://www.lejos.org/ev3/docs/</a:t>
            </a:r>
            <a:endParaRPr lang="en-AU" sz="22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2784274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11EC1-52D0-4D92-BD4A-95BACD6F7555}"/>
              </a:ext>
            </a:extLst>
          </p:cNvPr>
          <p:cNvSpPr>
            <a:spLocks noGrp="1"/>
          </p:cNvSpPr>
          <p:nvPr>
            <p:ph type="title"/>
          </p:nvPr>
        </p:nvSpPr>
        <p:spPr/>
        <p:txBody>
          <a:bodyPr>
            <a:normAutofit fontScale="90000"/>
          </a:bodyPr>
          <a:lstStyle/>
          <a:p>
            <a:r>
              <a:rPr lang="en-AU" dirty="0">
                <a:effectLst/>
              </a:rPr>
              <a:t>3. Start with Lego Mindstorms EV3 Robot</a:t>
            </a:r>
            <a:br>
              <a:rPr lang="en-AU" dirty="0">
                <a:effectLst/>
              </a:rPr>
            </a:br>
            <a:endParaRPr lang="en-AU" dirty="0"/>
          </a:p>
        </p:txBody>
      </p:sp>
      <p:sp>
        <p:nvSpPr>
          <p:cNvPr id="3" name="Rectangle 2">
            <a:extLst>
              <a:ext uri="{FF2B5EF4-FFF2-40B4-BE49-F238E27FC236}">
                <a16:creationId xmlns:a16="http://schemas.microsoft.com/office/drawing/2014/main" id="{EC4370D6-D353-4539-B097-8AFC919694EF}"/>
              </a:ext>
            </a:extLst>
          </p:cNvPr>
          <p:cNvSpPr/>
          <p:nvPr/>
        </p:nvSpPr>
        <p:spPr>
          <a:xfrm>
            <a:off x="2584175" y="1802850"/>
            <a:ext cx="7301948" cy="2615203"/>
          </a:xfrm>
          <a:prstGeom prst="rect">
            <a:avLst/>
          </a:prstGeom>
        </p:spPr>
        <p:txBody>
          <a:bodyPr wrap="square">
            <a:spAutoFit/>
          </a:bodyPr>
          <a:lstStyle/>
          <a:p>
            <a:pPr>
              <a:lnSpc>
                <a:spcPct val="115000"/>
              </a:lnSpc>
              <a:spcAft>
                <a:spcPts val="1000"/>
              </a:spcAft>
            </a:pPr>
            <a:r>
              <a:rPr lang="en-AU" kern="150" dirty="0">
                <a:latin typeface="Times New Roman" panose="02020603050405020304" pitchFamily="18" charset="0"/>
                <a:ea typeface="SimSun" panose="02010600030101010101" pitchFamily="2" charset="-122"/>
                <a:cs typeface="Mangal" panose="02040503050203030202" pitchFamily="18" charset="0"/>
              </a:rPr>
              <a:t>The first generation of Lego Mindstorms was built around a brick known as the RCX. Then the NXT version introduced to technology market. Year 2013, Lego introduce us with its latest robotic system, called Lego Mindstorms EV3. The Lego Mindstorms EV3 is the third generation Lego Mindstorms product. EV3 is a further development of the NXT. The LEGO MINDSTORMS EV3 set includes motors, Touch sensors, Colour sensor, Infrared sensor, Gyro sensor, the EV3 programmable brick, and a remote control. The EV3 can be controlled by smart-devices (your smart phone).</a:t>
            </a: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p:txBody>
      </p:sp>
    </p:spTree>
    <p:extLst>
      <p:ext uri="{BB962C8B-B14F-4D97-AF65-F5344CB8AC3E}">
        <p14:creationId xmlns:p14="http://schemas.microsoft.com/office/powerpoint/2010/main" val="4270036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0406B-DFCF-4DF6-AA23-09038B96F013}"/>
              </a:ext>
            </a:extLst>
          </p:cNvPr>
          <p:cNvSpPr>
            <a:spLocks noGrp="1"/>
          </p:cNvSpPr>
          <p:nvPr>
            <p:ph type="title"/>
          </p:nvPr>
        </p:nvSpPr>
        <p:spPr>
          <a:xfrm>
            <a:off x="913795" y="609600"/>
            <a:ext cx="10353762" cy="1257300"/>
          </a:xfrm>
        </p:spPr>
        <p:txBody>
          <a:bodyPr>
            <a:normAutofit fontScale="90000"/>
          </a:bodyPr>
          <a:lstStyle/>
          <a:p>
            <a:r>
              <a:rPr lang="en-AU" dirty="0">
                <a:effectLst/>
              </a:rPr>
              <a:t>4. Devices for EV3 Robot--</a:t>
            </a:r>
            <a:br>
              <a:rPr lang="en-AU" dirty="0">
                <a:effectLst/>
              </a:rPr>
            </a:br>
            <a:endParaRPr lang="en-AU" dirty="0"/>
          </a:p>
        </p:txBody>
      </p:sp>
      <p:sp>
        <p:nvSpPr>
          <p:cNvPr id="3" name="Rectangle 2">
            <a:extLst>
              <a:ext uri="{FF2B5EF4-FFF2-40B4-BE49-F238E27FC236}">
                <a16:creationId xmlns:a16="http://schemas.microsoft.com/office/drawing/2014/main" id="{C0926B75-348F-44C0-BF6F-E5D0E0604E3A}"/>
              </a:ext>
            </a:extLst>
          </p:cNvPr>
          <p:cNvSpPr/>
          <p:nvPr/>
        </p:nvSpPr>
        <p:spPr>
          <a:xfrm>
            <a:off x="3048000" y="2280673"/>
            <a:ext cx="6096000" cy="3258136"/>
          </a:xfrm>
          <a:prstGeom prst="rect">
            <a:avLst/>
          </a:prstGeom>
        </p:spPr>
        <p:txBody>
          <a:bodyPr>
            <a:spAutoFit/>
          </a:bodyPr>
          <a:lstStyle/>
          <a:p>
            <a:pPr lvl="0">
              <a:lnSpc>
                <a:spcPct val="115000"/>
              </a:lnSpc>
              <a:spcAft>
                <a:spcPts val="1000"/>
              </a:spcAft>
            </a:pPr>
            <a:r>
              <a:rPr lang="en-AU" b="1" kern="150" dirty="0">
                <a:latin typeface="Times New Roman" panose="02020603050405020304" pitchFamily="18" charset="0"/>
                <a:ea typeface="SimSun" panose="02010600030101010101" pitchFamily="2" charset="-122"/>
                <a:cs typeface="Mangal" panose="02040503050203030202" pitchFamily="18" charset="0"/>
              </a:rPr>
              <a:t>(a) Motor</a:t>
            </a:r>
            <a:r>
              <a:rPr lang="en-AU" kern="150" dirty="0">
                <a:latin typeface="Times New Roman" panose="02020603050405020304" pitchFamily="18" charset="0"/>
                <a:ea typeface="SimSun" panose="02010600030101010101" pitchFamily="2" charset="-122"/>
                <a:cs typeface="Mangal" panose="02040503050203030202" pitchFamily="18" charset="0"/>
              </a:rPr>
              <a:t>- EV3 Servo Motor is a powerful motor that has a precise control to within one degree of accuracy rotation. By using the built-in rotation sensor, the intelligent motor can be made to align with other motors on the robot so that it can drive in a straight line at the same speed. It can also be used to give an accurate reading for experiments. The motor case design also makes it easy to assemble gear trains.</a:t>
            </a:r>
          </a:p>
          <a:p>
            <a:pPr lvl="0">
              <a:lnSpc>
                <a:spcPct val="115000"/>
              </a:lnSpc>
              <a:spcAft>
                <a:spcPts val="1000"/>
              </a:spcAft>
            </a:pP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a:p>
            <a:pPr lvl="0">
              <a:lnSpc>
                <a:spcPct val="115000"/>
              </a:lnSpc>
              <a:spcAft>
                <a:spcPts val="1000"/>
              </a:spcAft>
            </a:pP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p:txBody>
      </p:sp>
      <p:pic>
        <p:nvPicPr>
          <p:cNvPr id="5" name="Picture 4" descr="A picture containing LEGO, toy&#10;&#10;Description automatically generated">
            <a:extLst>
              <a:ext uri="{FF2B5EF4-FFF2-40B4-BE49-F238E27FC236}">
                <a16:creationId xmlns:a16="http://schemas.microsoft.com/office/drawing/2014/main" id="{F33FCB39-3D78-416C-A962-C269D0A38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0676" y="4633903"/>
            <a:ext cx="2400000" cy="1800000"/>
          </a:xfrm>
          <a:prstGeom prst="rect">
            <a:avLst/>
          </a:prstGeom>
        </p:spPr>
      </p:pic>
    </p:spTree>
    <p:extLst>
      <p:ext uri="{BB962C8B-B14F-4D97-AF65-F5344CB8AC3E}">
        <p14:creationId xmlns:p14="http://schemas.microsoft.com/office/powerpoint/2010/main" val="3934244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46AE23-6008-47FF-A264-6727FFDEDDDA}"/>
              </a:ext>
            </a:extLst>
          </p:cNvPr>
          <p:cNvSpPr/>
          <p:nvPr/>
        </p:nvSpPr>
        <p:spPr>
          <a:xfrm>
            <a:off x="3048000" y="2118481"/>
            <a:ext cx="6096000" cy="3514616"/>
          </a:xfrm>
          <a:prstGeom prst="rect">
            <a:avLst/>
          </a:prstGeom>
        </p:spPr>
        <p:txBody>
          <a:bodyPr>
            <a:spAutoFit/>
          </a:bodyPr>
          <a:lstStyle/>
          <a:p>
            <a:pPr lvl="0">
              <a:lnSpc>
                <a:spcPct val="115000"/>
              </a:lnSpc>
              <a:spcAft>
                <a:spcPts val="1000"/>
              </a:spcAft>
            </a:pPr>
            <a:r>
              <a:rPr lang="en-AU" b="1" kern="150" dirty="0">
                <a:latin typeface="Times New Roman" panose="02020603050405020304" pitchFamily="18" charset="0"/>
                <a:ea typeface="SimSun" panose="02010600030101010101" pitchFamily="2" charset="-122"/>
                <a:cs typeface="Mangal" panose="02040503050203030202" pitchFamily="18" charset="0"/>
              </a:rPr>
              <a:t>(b) Touch</a:t>
            </a:r>
            <a:r>
              <a:rPr lang="en-AU" b="1" u="sng" kern="150" dirty="0">
                <a:latin typeface="Times New Roman" panose="02020603050405020304" pitchFamily="18" charset="0"/>
                <a:ea typeface="SimSun" panose="02010600030101010101" pitchFamily="2" charset="-122"/>
                <a:cs typeface="Mangal" panose="02040503050203030202" pitchFamily="18" charset="0"/>
              </a:rPr>
              <a:t> </a:t>
            </a:r>
            <a:r>
              <a:rPr lang="en-AU" b="1" kern="150" dirty="0">
                <a:latin typeface="Times New Roman" panose="02020603050405020304" pitchFamily="18" charset="0"/>
                <a:ea typeface="SimSun" panose="02010600030101010101" pitchFamily="2" charset="-122"/>
                <a:cs typeface="Mangal" panose="02040503050203030202" pitchFamily="18" charset="0"/>
              </a:rPr>
              <a:t>Sensor</a:t>
            </a:r>
            <a:r>
              <a:rPr lang="en-AU" kern="150" dirty="0">
                <a:latin typeface="Times New Roman" panose="02020603050405020304" pitchFamily="18" charset="0"/>
                <a:ea typeface="SimSun" panose="02010600030101010101" pitchFamily="2" charset="-122"/>
                <a:cs typeface="Mangal" panose="02040503050203030202" pitchFamily="18" charset="0"/>
              </a:rPr>
              <a:t>- EV3 Touch Sensor is a simple but exceptionally precise tool that detects when its front button is pressed or released and is able to count single and multiple presses. Students can build start/stop control systems using this button.</a:t>
            </a:r>
          </a:p>
          <a:p>
            <a:pPr lvl="0">
              <a:lnSpc>
                <a:spcPct val="115000"/>
              </a:lnSpc>
              <a:spcAft>
                <a:spcPts val="1000"/>
              </a:spcAft>
            </a:pPr>
            <a:endParaRPr lang="en-AU" kern="150" dirty="0">
              <a:latin typeface="Times New Roman" panose="02020603050405020304" pitchFamily="18" charset="0"/>
              <a:ea typeface="SimSun" panose="02010600030101010101" pitchFamily="2" charset="-122"/>
              <a:cs typeface="Mangal" panose="02040503050203030202" pitchFamily="18" charset="0"/>
            </a:endParaRPr>
          </a:p>
          <a:p>
            <a:pPr lvl="0">
              <a:lnSpc>
                <a:spcPct val="115000"/>
              </a:lnSpc>
              <a:spcAft>
                <a:spcPts val="1000"/>
              </a:spcAft>
            </a:pPr>
            <a:endParaRPr lang="en-AU" kern="150" dirty="0">
              <a:latin typeface="Times New Roman" panose="02020603050405020304" pitchFamily="18" charset="0"/>
              <a:ea typeface="SimSun" panose="02010600030101010101" pitchFamily="2" charset="-122"/>
              <a:cs typeface="Mangal" panose="02040503050203030202" pitchFamily="18" charset="0"/>
            </a:endParaRPr>
          </a:p>
          <a:p>
            <a:pPr marL="342900" lvl="0" indent="-342900">
              <a:lnSpc>
                <a:spcPct val="115000"/>
              </a:lnSpc>
              <a:spcAft>
                <a:spcPts val="1000"/>
              </a:spcAft>
              <a:buFont typeface="+mj-lt"/>
              <a:buAutoNum type="alphaUcPeriod"/>
            </a:pP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a:p>
            <a:pPr lvl="0">
              <a:lnSpc>
                <a:spcPct val="115000"/>
              </a:lnSpc>
              <a:spcAft>
                <a:spcPts val="1000"/>
              </a:spcAft>
            </a:pPr>
            <a:endParaRPr lang="en-AU" sz="2000" kern="150" dirty="0">
              <a:latin typeface="Times New Roman" panose="02020603050405020304" pitchFamily="18" charset="0"/>
              <a:ea typeface="SimSun" panose="02010600030101010101" pitchFamily="2" charset="-122"/>
              <a:cs typeface="Mangal" panose="02040503050203030202" pitchFamily="18" charset="0"/>
            </a:endParaRPr>
          </a:p>
        </p:txBody>
      </p:sp>
      <p:pic>
        <p:nvPicPr>
          <p:cNvPr id="3" name="Picture 2" descr="A picture containing car, indoor, sitting, white&#10;&#10;Description automatically generated">
            <a:extLst>
              <a:ext uri="{FF2B5EF4-FFF2-40B4-BE49-F238E27FC236}">
                <a16:creationId xmlns:a16="http://schemas.microsoft.com/office/drawing/2014/main" id="{CF460C54-97AF-4B69-9FC8-9B7BC07F0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871" y="4290646"/>
            <a:ext cx="3742257" cy="1800000"/>
          </a:xfrm>
          <a:prstGeom prst="rect">
            <a:avLst/>
          </a:prstGeom>
        </p:spPr>
      </p:pic>
    </p:spTree>
    <p:extLst>
      <p:ext uri="{BB962C8B-B14F-4D97-AF65-F5344CB8AC3E}">
        <p14:creationId xmlns:p14="http://schemas.microsoft.com/office/powerpoint/2010/main" val="1863321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F56D5D-393F-46EB-A4C9-16C66F4E056E}"/>
              </a:ext>
            </a:extLst>
          </p:cNvPr>
          <p:cNvSpPr/>
          <p:nvPr/>
        </p:nvSpPr>
        <p:spPr>
          <a:xfrm>
            <a:off x="3048000" y="2599222"/>
            <a:ext cx="6096000" cy="2302490"/>
          </a:xfrm>
          <a:prstGeom prst="rect">
            <a:avLst/>
          </a:prstGeom>
        </p:spPr>
        <p:txBody>
          <a:bodyPr>
            <a:spAutoFit/>
          </a:bodyPr>
          <a:lstStyle/>
          <a:p>
            <a:pPr lvl="0">
              <a:lnSpc>
                <a:spcPct val="115000"/>
              </a:lnSpc>
              <a:spcAft>
                <a:spcPts val="1000"/>
              </a:spcAft>
            </a:pPr>
            <a:r>
              <a:rPr lang="en-AU" b="1" kern="150" dirty="0">
                <a:latin typeface="Times New Roman" panose="02020603050405020304" pitchFamily="18" charset="0"/>
                <a:ea typeface="SimSun" panose="02010600030101010101" pitchFamily="2" charset="-122"/>
                <a:cs typeface="Mangal" panose="02040503050203030202" pitchFamily="18" charset="0"/>
              </a:rPr>
              <a:t>(c) Colour sensor</a:t>
            </a:r>
            <a:r>
              <a:rPr lang="en-AU" kern="150" dirty="0">
                <a:latin typeface="Times New Roman" panose="02020603050405020304" pitchFamily="18" charset="0"/>
                <a:ea typeface="SimSun" panose="02010600030101010101" pitchFamily="2" charset="-122"/>
                <a:cs typeface="Mangal" panose="02040503050203030202" pitchFamily="18" charset="0"/>
              </a:rPr>
              <a:t>- The digital EV3 Colour Sensor distinguishes between eight different colours. It also serves as a light sensor by detecting light intensities. Students can build colour sorting and line-following robots using this sensor</a:t>
            </a:r>
          </a:p>
          <a:p>
            <a:pPr lvl="0">
              <a:lnSpc>
                <a:spcPct val="115000"/>
              </a:lnSpc>
              <a:spcAft>
                <a:spcPts val="1000"/>
              </a:spcAft>
            </a:pP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a:p>
            <a:pPr lvl="0">
              <a:lnSpc>
                <a:spcPct val="115000"/>
              </a:lnSpc>
              <a:spcAft>
                <a:spcPts val="1000"/>
              </a:spcAft>
            </a:pP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p:txBody>
      </p:sp>
      <p:pic>
        <p:nvPicPr>
          <p:cNvPr id="4" name="Picture 3" descr="A picture containing electronics, sitting, car, white&#10;&#10;Description automatically generated">
            <a:extLst>
              <a:ext uri="{FF2B5EF4-FFF2-40B4-BE49-F238E27FC236}">
                <a16:creationId xmlns:a16="http://schemas.microsoft.com/office/drawing/2014/main" id="{1D945460-6D0B-4CA6-8AC3-F2F3AF12D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476" y="571857"/>
            <a:ext cx="2400000" cy="1800000"/>
          </a:xfrm>
          <a:prstGeom prst="rect">
            <a:avLst/>
          </a:prstGeom>
        </p:spPr>
      </p:pic>
    </p:spTree>
    <p:extLst>
      <p:ext uri="{BB962C8B-B14F-4D97-AF65-F5344CB8AC3E}">
        <p14:creationId xmlns:p14="http://schemas.microsoft.com/office/powerpoint/2010/main" val="3906265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DF45A31-85FD-482E-861B-096C6D64317E}"/>
              </a:ext>
            </a:extLst>
          </p:cNvPr>
          <p:cNvSpPr/>
          <p:nvPr/>
        </p:nvSpPr>
        <p:spPr>
          <a:xfrm>
            <a:off x="3048000" y="2439947"/>
            <a:ext cx="6096000" cy="2939587"/>
          </a:xfrm>
          <a:prstGeom prst="rect">
            <a:avLst/>
          </a:prstGeom>
        </p:spPr>
        <p:txBody>
          <a:bodyPr>
            <a:spAutoFit/>
          </a:bodyPr>
          <a:lstStyle/>
          <a:p>
            <a:pPr lvl="0">
              <a:lnSpc>
                <a:spcPct val="115000"/>
              </a:lnSpc>
              <a:spcAft>
                <a:spcPts val="1000"/>
              </a:spcAft>
            </a:pPr>
            <a:r>
              <a:rPr lang="en-AU" b="1" kern="150" dirty="0">
                <a:latin typeface="Times New Roman" panose="02020603050405020304" pitchFamily="18" charset="0"/>
                <a:ea typeface="SimSun" panose="02010600030101010101" pitchFamily="2" charset="-122"/>
                <a:cs typeface="Mangal" panose="02040503050203030202" pitchFamily="18" charset="0"/>
              </a:rPr>
              <a:t>(d) Infra-red sensor</a:t>
            </a:r>
            <a:r>
              <a:rPr lang="en-AU" kern="150" dirty="0">
                <a:latin typeface="Times New Roman" panose="02020603050405020304" pitchFamily="18" charset="0"/>
                <a:ea typeface="SimSun" panose="02010600030101010101" pitchFamily="2" charset="-122"/>
                <a:cs typeface="Mangal" panose="02040503050203030202" pitchFamily="18" charset="0"/>
              </a:rPr>
              <a:t>- EV3 Infra-red Sensor detects distance and reads signals emitted by the EV3 Infra-red Beacon. Students can create remotely-controlled robots, navigate obstacle courses and learn how infra-red technology is used in TV remotes, surveillance systems and even in target acquisition equipment.</a:t>
            </a:r>
          </a:p>
          <a:p>
            <a:pPr lvl="0">
              <a:lnSpc>
                <a:spcPct val="115000"/>
              </a:lnSpc>
              <a:spcAft>
                <a:spcPts val="1000"/>
              </a:spcAft>
            </a:pP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a:p>
            <a:pPr lvl="0">
              <a:lnSpc>
                <a:spcPct val="115000"/>
              </a:lnSpc>
              <a:spcAft>
                <a:spcPts val="1000"/>
              </a:spcAft>
            </a:pPr>
            <a:endParaRPr lang="en-AU" sz="2000" kern="150" dirty="0">
              <a:effectLst/>
              <a:latin typeface="Times New Roman" panose="02020603050405020304" pitchFamily="18" charset="0"/>
              <a:ea typeface="SimSun" panose="02010600030101010101" pitchFamily="2" charset="-122"/>
              <a:cs typeface="Mangal" panose="02040503050203030202" pitchFamily="18" charset="0"/>
            </a:endParaRPr>
          </a:p>
        </p:txBody>
      </p:sp>
      <p:pic>
        <p:nvPicPr>
          <p:cNvPr id="4" name="Picture 3" descr="A picture containing object&#10;&#10;Description automatically generated">
            <a:extLst>
              <a:ext uri="{FF2B5EF4-FFF2-40B4-BE49-F238E27FC236}">
                <a16:creationId xmlns:a16="http://schemas.microsoft.com/office/drawing/2014/main" id="{A933A393-2A7B-4E0A-9377-A8E77524C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0" y="256882"/>
            <a:ext cx="2880000" cy="2880000"/>
          </a:xfrm>
          <a:prstGeom prst="rect">
            <a:avLst/>
          </a:prstGeom>
        </p:spPr>
      </p:pic>
    </p:spTree>
    <p:extLst>
      <p:ext uri="{BB962C8B-B14F-4D97-AF65-F5344CB8AC3E}">
        <p14:creationId xmlns:p14="http://schemas.microsoft.com/office/powerpoint/2010/main" val="32284555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103</TotalTime>
  <Words>2836</Words>
  <Application>Microsoft Office PowerPoint</Application>
  <PresentationFormat>Widescreen</PresentationFormat>
  <Paragraphs>236</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Calisto MT</vt:lpstr>
      <vt:lpstr>Helvetica Neue</vt:lpstr>
      <vt:lpstr>Times New Roman</vt:lpstr>
      <vt:lpstr>Wingdings 2</vt:lpstr>
      <vt:lpstr>SlateVTI</vt:lpstr>
      <vt:lpstr>ROBOTICS</vt:lpstr>
      <vt:lpstr>-Index-</vt:lpstr>
      <vt:lpstr>1. What is robotics </vt:lpstr>
      <vt:lpstr>2. Future of robotics </vt:lpstr>
      <vt:lpstr>3. Start with Lego Mindstorms EV3 Robot </vt:lpstr>
      <vt:lpstr>4. Devices for EV3 Robot-- </vt:lpstr>
      <vt:lpstr>PowerPoint Presentation</vt:lpstr>
      <vt:lpstr>PowerPoint Presentation</vt:lpstr>
      <vt:lpstr>PowerPoint Presentation</vt:lpstr>
      <vt:lpstr>PowerPoint Presentation</vt:lpstr>
      <vt:lpstr>PowerPoint Presentation</vt:lpstr>
      <vt:lpstr>  5. Some real world EV3 robot made in IT Lab </vt:lpstr>
      <vt:lpstr>6. Build your own EV3 robot </vt:lpstr>
      <vt:lpstr>PowerPoint Presentation</vt:lpstr>
      <vt:lpstr>7. Program with another language. </vt:lpstr>
      <vt:lpstr>8. Introduce to Java leJos (Step-by-Step) </vt:lpstr>
      <vt:lpstr>   Step 1- Read this website  http://www.lejos.org/ev3.php  Step 2- Download eclipse http://www.eclipse.org/downloads/packages/eclipse-ide-java-developers/marsr  </vt:lpstr>
      <vt:lpstr>Step 3- Download JDK (java development kit) for your preferable operating system  http://www.oracle.com/technetwork/java/javase/downloads/jdk8-downloads-2133151.html </vt:lpstr>
      <vt:lpstr>PowerPoint Presentation</vt:lpstr>
      <vt:lpstr>  Step 7- Download JRE (java runtime environment) for EV3 robot. Make sure you download JRE 7 version because EV3 robot doesn't run on JRE 8 version.  http://www.oracle.com/technetwork/java/embedded/downloads/java-embedded-java-se-download-359230.html#javase7update  Download this- ejre-7u60-fcs-b19-linux-arm-sflt-headless-07_may_2014  </vt:lpstr>
      <vt:lpstr>PowerPoint Presentation</vt:lpstr>
      <vt:lpstr>Step 9- Insert your micro sd card again into your pc and run leJOS firmware.  Once the window is popup, create your sd card with this by first selecting JRE file you downloaded in step-7 and then second select create sd card.</vt:lpstr>
      <vt:lpstr>PowerPoint Presentation</vt:lpstr>
      <vt:lpstr>PowerPoint Presentation</vt:lpstr>
      <vt:lpstr>PowerPoint Presentation</vt:lpstr>
      <vt:lpstr>9. Write your first EV3 java program </vt:lpstr>
      <vt:lpstr>First program (move forword or backword) </vt:lpstr>
      <vt:lpstr>PowerPoint Presentation</vt:lpstr>
      <vt:lpstr>PowerPoint Presentation</vt:lpstr>
      <vt:lpstr>PowerPoint Presentation</vt:lpstr>
      <vt:lpstr>PowerPoint Presentation</vt:lpstr>
      <vt:lpstr>Second Program (turn 90 degree )</vt:lpstr>
      <vt:lpstr>PowerPoint Presentation</vt:lpstr>
      <vt:lpstr>Third program (touch sensor and bumpercar) [ program (a) touch sensor ]</vt:lpstr>
      <vt:lpstr>PowerPoint Presentation</vt:lpstr>
      <vt:lpstr>[ program (b) bumpercar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10.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ROBOTICS</dc:title>
  <dc:creator>syed rahman</dc:creator>
  <cp:lastModifiedBy>syed rahman</cp:lastModifiedBy>
  <cp:revision>119</cp:revision>
  <dcterms:created xsi:type="dcterms:W3CDTF">2019-06-19T20:38:33Z</dcterms:created>
  <dcterms:modified xsi:type="dcterms:W3CDTF">2019-06-20T06:49:39Z</dcterms:modified>
</cp:coreProperties>
</file>